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257" r:id="rId2"/>
    <p:sldId id="4082" r:id="rId3"/>
    <p:sldId id="863" r:id="rId4"/>
    <p:sldId id="4005" r:id="rId5"/>
    <p:sldId id="4093" r:id="rId6"/>
    <p:sldId id="4068" r:id="rId7"/>
    <p:sldId id="4094" r:id="rId8"/>
    <p:sldId id="4095" r:id="rId9"/>
    <p:sldId id="4049" r:id="rId10"/>
    <p:sldId id="4050" r:id="rId11"/>
    <p:sldId id="4038" r:id="rId12"/>
    <p:sldId id="4033" r:id="rId13"/>
    <p:sldId id="4034" r:id="rId14"/>
    <p:sldId id="4035" r:id="rId15"/>
    <p:sldId id="4036" r:id="rId16"/>
    <p:sldId id="4037" r:id="rId17"/>
    <p:sldId id="4039" r:id="rId18"/>
    <p:sldId id="4040" r:id="rId19"/>
    <p:sldId id="4041" r:id="rId20"/>
    <p:sldId id="4048" r:id="rId21"/>
    <p:sldId id="4043" r:id="rId22"/>
    <p:sldId id="4044" r:id="rId23"/>
    <p:sldId id="4045" r:id="rId24"/>
    <p:sldId id="4046" r:id="rId25"/>
    <p:sldId id="4047" r:id="rId26"/>
    <p:sldId id="4079" r:id="rId27"/>
    <p:sldId id="4077" r:id="rId28"/>
    <p:sldId id="4080" r:id="rId29"/>
    <p:sldId id="4081" r:id="rId30"/>
    <p:sldId id="4083" r:id="rId31"/>
    <p:sldId id="803" r:id="rId32"/>
    <p:sldId id="834" r:id="rId33"/>
    <p:sldId id="837" r:id="rId34"/>
    <p:sldId id="835" r:id="rId35"/>
    <p:sldId id="836" r:id="rId36"/>
    <p:sldId id="854" r:id="rId37"/>
    <p:sldId id="852" r:id="rId38"/>
    <p:sldId id="853" r:id="rId39"/>
    <p:sldId id="4084" r:id="rId40"/>
    <p:sldId id="4096" r:id="rId41"/>
    <p:sldId id="748" r:id="rId42"/>
    <p:sldId id="713" r:id="rId43"/>
    <p:sldId id="726" r:id="rId44"/>
    <p:sldId id="4074" r:id="rId45"/>
    <p:sldId id="502" r:id="rId46"/>
    <p:sldId id="503" r:id="rId47"/>
    <p:sldId id="504" r:id="rId48"/>
    <p:sldId id="505" r:id="rId49"/>
    <p:sldId id="460" r:id="rId50"/>
    <p:sldId id="461" r:id="rId51"/>
    <p:sldId id="462" r:id="rId52"/>
    <p:sldId id="464" r:id="rId53"/>
    <p:sldId id="475" r:id="rId54"/>
    <p:sldId id="4097" r:id="rId55"/>
    <p:sldId id="4098" r:id="rId56"/>
    <p:sldId id="4099" r:id="rId57"/>
    <p:sldId id="4100" r:id="rId58"/>
    <p:sldId id="4086" r:id="rId59"/>
    <p:sldId id="4087" r:id="rId60"/>
    <p:sldId id="4088" r:id="rId61"/>
    <p:sldId id="4089" r:id="rId62"/>
    <p:sldId id="4090" r:id="rId63"/>
    <p:sldId id="4091" r:id="rId64"/>
    <p:sldId id="4101" r:id="rId65"/>
    <p:sldId id="360" r:id="rId66"/>
    <p:sldId id="4104" r:id="rId67"/>
    <p:sldId id="4102" r:id="rId68"/>
    <p:sldId id="4103" r:id="rId69"/>
    <p:sldId id="4085" r:id="rId70"/>
    <p:sldId id="522" r:id="rId71"/>
    <p:sldId id="405" r:id="rId72"/>
    <p:sldId id="361" r:id="rId73"/>
    <p:sldId id="284" r:id="rId74"/>
    <p:sldId id="285" r:id="rId75"/>
    <p:sldId id="286" r:id="rId76"/>
    <p:sldId id="4092" r:id="rId7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4660"/>
  </p:normalViewPr>
  <p:slideViewPr>
    <p:cSldViewPr snapToGrid="0">
      <p:cViewPr varScale="1">
        <p:scale>
          <a:sx n="73" d="100"/>
          <a:sy n="73" d="100"/>
        </p:scale>
        <p:origin x="840" y="54"/>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eff\Desktop\Dev%20Progre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 </a:t>
            </a:r>
            <a:r>
              <a:rPr lang="en-US" sz="1600" dirty="0">
                <a:solidFill>
                  <a:schemeClr val="tx1">
                    <a:lumMod val="95000"/>
                    <a:lumOff val="5000"/>
                  </a:schemeClr>
                </a:solidFill>
              </a:rPr>
              <a:t>Testing data Performance</a:t>
            </a:r>
          </a:p>
        </c:rich>
      </c:tx>
      <c:layout>
        <c:manualLayout>
          <c:xMode val="edge"/>
          <c:yMode val="edge"/>
          <c:x val="0.24533868817705878"/>
          <c:y val="1.0441670087657869E-2"/>
        </c:manualLayout>
      </c:layout>
      <c:overlay val="0"/>
      <c:spPr>
        <a:noFill/>
        <a:ln>
          <a:noFill/>
        </a:ln>
        <a:effectLst/>
      </c:spPr>
      <c:txPr>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endParaRPr lang="zh-TW"/>
        </a:p>
      </c:txPr>
    </c:title>
    <c:autoTitleDeleted val="0"/>
    <c:plotArea>
      <c:layout>
        <c:manualLayout>
          <c:layoutTarget val="inner"/>
          <c:xMode val="edge"/>
          <c:yMode val="edge"/>
          <c:x val="6.5173206663549241E-2"/>
          <c:y val="0.11226373626373626"/>
          <c:w val="0.83222407637769469"/>
          <c:h val="0.69969738398084869"/>
        </c:manualLayout>
      </c:layout>
      <c:lineChart>
        <c:grouping val="standard"/>
        <c:varyColors val="0"/>
        <c:ser>
          <c:idx val="0"/>
          <c:order val="0"/>
          <c:tx>
            <c:strRef>
              <c:f>工作表1!$B$1</c:f>
              <c:strCache>
                <c:ptCount val="1"/>
                <c:pt idx="0">
                  <c:v> Similarity (Acc.)</c:v>
                </c:pt>
              </c:strCache>
            </c:strRef>
          </c:tx>
          <c:spPr>
            <a:ln w="34925" cap="rnd">
              <a:solidFill>
                <a:srgbClr val="0B578C"/>
              </a:solidFill>
              <a:round/>
            </a:ln>
            <a:effectLst>
              <a:outerShdw dist="25400" dir="2700000" algn="tl" rotWithShape="0">
                <a:srgbClr val="F2F2F2"/>
              </a:outerShdw>
            </a:effectLst>
          </c:spPr>
          <c:marker>
            <c:symbol val="none"/>
          </c:marker>
          <c:cat>
            <c:strRef>
              <c:f>工作表1!$A$2:$A$7</c:f>
              <c:strCache>
                <c:ptCount val="6"/>
                <c:pt idx="0">
                  <c:v>Previous
Status</c:v>
                </c:pt>
                <c:pt idx="1">
                  <c:v>Quantile
Normalization
Refinement</c:v>
                </c:pt>
                <c:pt idx="2">
                  <c:v>Model Adjustment</c:v>
                </c:pt>
                <c:pt idx="3">
                  <c:v>Evaluation
Criteria
Optimization</c:v>
                </c:pt>
                <c:pt idx="4">
                  <c:v>Genotype
Labeling
Optimization</c:v>
                </c:pt>
                <c:pt idx="5">
                  <c:v>AxiomGT 
Algo Dev.</c:v>
                </c:pt>
              </c:strCache>
            </c:strRef>
          </c:cat>
          <c:val>
            <c:numRef>
              <c:f>工作表1!$B$2:$B$7</c:f>
              <c:numCache>
                <c:formatCode>0.000%</c:formatCode>
                <c:ptCount val="6"/>
                <c:pt idx="0">
                  <c:v>0.94094999999999995</c:v>
                </c:pt>
                <c:pt idx="1">
                  <c:v>0.93977999999999995</c:v>
                </c:pt>
                <c:pt idx="2">
                  <c:v>0.94181000000000004</c:v>
                </c:pt>
                <c:pt idx="3">
                  <c:v>0.98475999999999997</c:v>
                </c:pt>
                <c:pt idx="4">
                  <c:v>0.98758999999999997</c:v>
                </c:pt>
                <c:pt idx="5">
                  <c:v>0.99513180599999995</c:v>
                </c:pt>
              </c:numCache>
            </c:numRef>
          </c:val>
          <c:smooth val="0"/>
          <c:extLst>
            <c:ext xmlns:c16="http://schemas.microsoft.com/office/drawing/2014/chart" uri="{C3380CC4-5D6E-409C-BE32-E72D297353CC}">
              <c16:uniqueId val="{00000000-729B-4FDD-876B-B70FC4DAC01D}"/>
            </c:ext>
          </c:extLst>
        </c:ser>
        <c:dLbls>
          <c:showLegendKey val="0"/>
          <c:showVal val="0"/>
          <c:showCatName val="0"/>
          <c:showSerName val="0"/>
          <c:showPercent val="0"/>
          <c:showBubbleSize val="0"/>
        </c:dLbls>
        <c:dropLines>
          <c:spPr>
            <a:ln w="9525" cap="flat" cmpd="sng" algn="ctr">
              <a:gradFill>
                <a:gsLst>
                  <a:gs pos="26000">
                    <a:srgbClr val="83A6CE"/>
                  </a:gs>
                  <a:gs pos="17000">
                    <a:srgbClr val="5B8CB8"/>
                  </a:gs>
                  <a:gs pos="0">
                    <a:srgbClr val="0B578C"/>
                  </a:gs>
                  <a:gs pos="100000">
                    <a:srgbClr val="F2F2F2"/>
                  </a:gs>
                </a:gsLst>
                <a:lin ang="5400000" scaled="1"/>
              </a:gradFill>
              <a:round/>
            </a:ln>
            <a:effectLst/>
          </c:spPr>
        </c:dropLines>
        <c:smooth val="0"/>
        <c:axId val="1867317375"/>
        <c:axId val="1867323135"/>
      </c:lineChart>
      <c:catAx>
        <c:axId val="1867317375"/>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r>
                  <a:rPr lang="en-US" altLang="zh-TW" sz="1100">
                    <a:solidFill>
                      <a:schemeClr val="tx1">
                        <a:lumMod val="85000"/>
                        <a:lumOff val="15000"/>
                      </a:schemeClr>
                    </a:solidFill>
                  </a:rPr>
                  <a:t>Dev. Time</a:t>
                </a:r>
              </a:p>
              <a:p>
                <a:pPr>
                  <a:defRPr sz="1100">
                    <a:solidFill>
                      <a:schemeClr val="tx1">
                        <a:lumMod val="85000"/>
                        <a:lumOff val="15000"/>
                      </a:schemeClr>
                    </a:solidFill>
                  </a:defRPr>
                </a:pPr>
                <a:r>
                  <a:rPr lang="en-US" altLang="zh-TW" sz="1100">
                    <a:solidFill>
                      <a:schemeClr val="tx1">
                        <a:lumMod val="85000"/>
                        <a:lumOff val="15000"/>
                      </a:schemeClr>
                    </a:solidFill>
                  </a:rPr>
                  <a:t>Progress</a:t>
                </a:r>
                <a:endParaRPr lang="zh-TW" altLang="en-US" sz="1100">
                  <a:solidFill>
                    <a:schemeClr val="tx1">
                      <a:lumMod val="85000"/>
                      <a:lumOff val="15000"/>
                    </a:schemeClr>
                  </a:solidFill>
                </a:endParaRPr>
              </a:p>
            </c:rich>
          </c:tx>
          <c:layout>
            <c:manualLayout>
              <c:xMode val="edge"/>
              <c:yMode val="edge"/>
              <c:x val="0.85133657715138855"/>
              <c:y val="0.7144294622573340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endParaRPr lang="zh-TW"/>
            </a:p>
          </c:txPr>
        </c:title>
        <c:numFmt formatCode="General" sourceLinked="1"/>
        <c:majorTickMark val="none"/>
        <c:minorTickMark val="none"/>
        <c:tickLblPos val="nextTo"/>
        <c:spPr>
          <a:noFill/>
          <a:ln w="12700" cap="flat" cmpd="sng" algn="ctr">
            <a:gradFill>
              <a:gsLst>
                <a:gs pos="0">
                  <a:srgbClr val="F2F2F2"/>
                </a:gs>
                <a:gs pos="67000">
                  <a:srgbClr val="B9B9B9"/>
                </a:gs>
                <a:gs pos="25000">
                  <a:srgbClr val="CCCCCC"/>
                </a:gs>
                <a:gs pos="100000">
                  <a:schemeClr val="bg1">
                    <a:lumMod val="50000"/>
                  </a:schemeClr>
                </a:gs>
              </a:gsLst>
              <a:lin ang="0" scaled="0"/>
            </a:gradFill>
            <a:round/>
            <a:tailEnd type="arrow"/>
          </a:ln>
          <a:effectLst/>
        </c:spPr>
        <c:txPr>
          <a:bodyPr rot="-60000000" spcFirstLastPara="1" vertOverflow="ellipsis" vert="horz" wrap="square" anchor="ctr" anchorCtr="1"/>
          <a:lstStyle/>
          <a:p>
            <a:pPr>
              <a:defRPr sz="900" b="1" i="0" u="none" strike="noStrike" kern="1200" spc="100" baseline="0">
                <a:solidFill>
                  <a:schemeClr val="tx1">
                    <a:lumMod val="85000"/>
                    <a:lumOff val="15000"/>
                  </a:schemeClr>
                </a:solidFill>
                <a:latin typeface="+mn-lt"/>
                <a:ea typeface="+mn-ea"/>
                <a:cs typeface="+mn-cs"/>
              </a:defRPr>
            </a:pPr>
            <a:endParaRPr lang="zh-TW"/>
          </a:p>
        </c:txPr>
        <c:crossAx val="1867323135"/>
        <c:crosses val="autoZero"/>
        <c:auto val="1"/>
        <c:lblAlgn val="ctr"/>
        <c:lblOffset val="100"/>
        <c:noMultiLvlLbl val="0"/>
      </c:catAx>
      <c:valAx>
        <c:axId val="1867323135"/>
        <c:scaling>
          <c:orientation val="minMax"/>
          <c:min val="0.9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crossAx val="1867317375"/>
        <c:crosses val="autoZero"/>
        <c:crossBetween val="between"/>
      </c:valAx>
      <c:spPr>
        <a:noFill/>
        <a:ln>
          <a:noFill/>
        </a:ln>
        <a:effectLst/>
      </c:spPr>
    </c:plotArea>
    <c:legend>
      <c:legendPos val="r"/>
      <c:layout>
        <c:manualLayout>
          <c:xMode val="edge"/>
          <c:yMode val="edge"/>
          <c:x val="0.40750612829258198"/>
          <c:y val="0.93668206858758041"/>
          <c:w val="0.18772217737445307"/>
          <c:h val="4.52471318972868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2F2F2"/>
    </a:solidFill>
    <a:ln w="9525" cap="flat" cmpd="sng" algn="ctr">
      <a:solidFill>
        <a:srgbClr val="F2F2F2"/>
      </a:solid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2024/1/12</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6</a:t>
            </a:fld>
            <a:endParaRPr lang="zh-TW" altLang="en-US"/>
          </a:p>
        </p:txBody>
      </p:sp>
    </p:spTree>
    <p:extLst>
      <p:ext uri="{BB962C8B-B14F-4D97-AF65-F5344CB8AC3E}">
        <p14:creationId xmlns:p14="http://schemas.microsoft.com/office/powerpoint/2010/main" val="20796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7</a:t>
            </a:fld>
            <a:endParaRPr lang="zh-TW" altLang="en-US"/>
          </a:p>
        </p:txBody>
      </p:sp>
    </p:spTree>
    <p:extLst>
      <p:ext uri="{BB962C8B-B14F-4D97-AF65-F5344CB8AC3E}">
        <p14:creationId xmlns:p14="http://schemas.microsoft.com/office/powerpoint/2010/main" val="201485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8</a:t>
            </a:fld>
            <a:endParaRPr lang="zh-TW" altLang="en-US"/>
          </a:p>
        </p:txBody>
      </p:sp>
    </p:spTree>
    <p:extLst>
      <p:ext uri="{BB962C8B-B14F-4D97-AF65-F5344CB8AC3E}">
        <p14:creationId xmlns:p14="http://schemas.microsoft.com/office/powerpoint/2010/main" val="113873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9</a:t>
            </a:fld>
            <a:endParaRPr lang="zh-TW" altLang="en-US"/>
          </a:p>
        </p:txBody>
      </p:sp>
    </p:spTree>
    <p:extLst>
      <p:ext uri="{BB962C8B-B14F-4D97-AF65-F5344CB8AC3E}">
        <p14:creationId xmlns:p14="http://schemas.microsoft.com/office/powerpoint/2010/main" val="299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26</a:t>
            </a:fld>
            <a:endParaRPr lang="zh-TW" altLang="en-US"/>
          </a:p>
        </p:txBody>
      </p:sp>
    </p:spTree>
    <p:extLst>
      <p:ext uri="{BB962C8B-B14F-4D97-AF65-F5344CB8AC3E}">
        <p14:creationId xmlns:p14="http://schemas.microsoft.com/office/powerpoint/2010/main" val="1051713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28</a:t>
            </a:fld>
            <a:endParaRPr lang="zh-TW" altLang="en-US"/>
          </a:p>
        </p:txBody>
      </p:sp>
    </p:spTree>
    <p:extLst>
      <p:ext uri="{BB962C8B-B14F-4D97-AF65-F5344CB8AC3E}">
        <p14:creationId xmlns:p14="http://schemas.microsoft.com/office/powerpoint/2010/main" val="3081424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29</a:t>
            </a:fld>
            <a:endParaRPr lang="zh-TW" altLang="en-US"/>
          </a:p>
        </p:txBody>
      </p:sp>
    </p:spTree>
    <p:extLst>
      <p:ext uri="{BB962C8B-B14F-4D97-AF65-F5344CB8AC3E}">
        <p14:creationId xmlns:p14="http://schemas.microsoft.com/office/powerpoint/2010/main" val="3200912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44</a:t>
            </a:fld>
            <a:endParaRPr lang="zh-TW" altLang="en-US"/>
          </a:p>
        </p:txBody>
      </p:sp>
    </p:spTree>
    <p:extLst>
      <p:ext uri="{BB962C8B-B14F-4D97-AF65-F5344CB8AC3E}">
        <p14:creationId xmlns:p14="http://schemas.microsoft.com/office/powerpoint/2010/main" val="138659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78698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 id="2147483665" r:id="rId6"/>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eff665547/Project-CPT/blob/main/CPT.wiki/AxiomGT.m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1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55.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100.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9.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5.png"/><Relationship Id="rId20" Type="http://schemas.openxmlformats.org/officeDocument/2006/relationships/image" Target="../media/image28.png"/><Relationship Id="rId1" Type="http://schemas.openxmlformats.org/officeDocument/2006/relationships/slideLayout" Target="../slideLayouts/slideLayout6.xml"/><Relationship Id="rId11"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tif"/><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tiff"/><Relationship Id="rId4" Type="http://schemas.openxmlformats.org/officeDocument/2006/relationships/image" Target="../media/image74.tiff"/></Relationships>
</file>

<file path=ppt/slides/_rels/slide46.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7.tiff"/><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jpe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tiff"/></Relationships>
</file>

<file path=ppt/slides/_rels/slide48.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2.jpe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 Id="rId5" Type="http://schemas.openxmlformats.org/officeDocument/2006/relationships/image" Target="../media/image126.png"/><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303924" y="1235186"/>
                <a:ext cx="5840075" cy="5277757"/>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b="0" dirty="0">
                    <a:effectLst/>
                    <a:latin typeface="Consolas" panose="020B0609020204030204" pitchFamily="49" charset="0"/>
                  </a:rPr>
                  <a:t>Sort (x, y) and other related params by x (increasing order).</a:t>
                </a:r>
              </a:p>
              <a:p>
                <a:pPr lvl="1"/>
                <a:r>
                  <a:rPr lang="en-US" altLang="zh-TW" b="0" dirty="0">
                    <a:effectLst/>
                    <a:latin typeface="Consolas" panose="020B0609020204030204" pitchFamily="49" charset="0"/>
                  </a:rPr>
                  <a:t>Create bins data (</a:t>
                </a:r>
                <a:r>
                  <a:rPr lang="en-US" altLang="zh-TW" b="0" dirty="0" err="1">
                    <a:effectLst/>
                    <a:latin typeface="Consolas" panose="020B0609020204030204" pitchFamily="49" charset="0"/>
                  </a:rPr>
                  <a:t>setup_bins</a:t>
                </a:r>
                <a:r>
                  <a:rPr lang="en-US" altLang="zh-TW" b="0" dirty="0">
                    <a:effectLst/>
                    <a:latin typeface="Consolas" panose="020B0609020204030204" pitchFamily="49" charset="0"/>
                  </a:rPr>
                  <a:t> </a:t>
                </a:r>
              </a:p>
              <a:p>
                <a:pPr marL="720000" lvl="2" indent="0">
                  <a:buNone/>
                </a:pPr>
                <a:r>
                  <a:rPr lang="en-US" altLang="zh-TW" b="0" dirty="0">
                    <a:effectLst/>
                    <a:latin typeface="Consolas" panose="020B0609020204030204" pitchFamily="49" charset="0"/>
                  </a:rPr>
                  <a:t>(x -&gt; bins domain))</a:t>
                </a:r>
                <a:endParaRPr lang="en-US" altLang="zh-TW" dirty="0">
                  <a:latin typeface="Consolas" panose="020B0609020204030204" pitchFamily="49" charset="0"/>
                </a:endParaRPr>
              </a:p>
              <a:p>
                <a:pPr marL="720000" lvl="2"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𝑑𝑒𝑙𝑡𝑎</m:t>
                      </m:r>
                      <m:r>
                        <a:rPr lang="en-US" altLang="zh-TW" sz="1400" b="0" i="1" smtClean="0">
                          <a:effectLst/>
                          <a:latin typeface="Cambria Math" panose="02040503050406030204" pitchFamily="18" charset="0"/>
                        </a:rPr>
                        <m:t>=</m:t>
                      </m:r>
                      <m:f>
                        <m:fPr>
                          <m:ctrlPr>
                            <a:rPr lang="en-US" altLang="zh-TW" sz="1400" b="0" i="1" smtClean="0">
                              <a:effectLst/>
                              <a:latin typeface="Cambria Math" panose="02040503050406030204" pitchFamily="18" charset="0"/>
                            </a:rPr>
                          </m:ctrlPr>
                        </m:fPr>
                        <m:num>
                          <m:r>
                            <a:rPr lang="en-US" altLang="zh-TW" sz="1400" b="0" i="1" smtClean="0">
                              <a:effectLst/>
                              <a:latin typeface="Cambria Math" panose="02040503050406030204" pitchFamily="18" charset="0"/>
                            </a:rPr>
                            <m:t>𝑅𝑎𝑛𝑔𝑒</m:t>
                          </m:r>
                          <m:d>
                            <m:dPr>
                              <m:ctrlPr>
                                <a:rPr lang="en-US" altLang="zh-TW" sz="1400" b="0" i="1" smtClean="0">
                                  <a:effectLst/>
                                  <a:latin typeface="Cambria Math" panose="02040503050406030204" pitchFamily="18" charset="0"/>
                                </a:rPr>
                              </m:ctrlPr>
                            </m:dPr>
                            <m:e>
                              <m:r>
                                <a:rPr lang="en-US" altLang="zh-TW" sz="1400" b="0" i="1" smtClean="0">
                                  <a:effectLst/>
                                  <a:latin typeface="Cambria Math" panose="02040503050406030204" pitchFamily="18" charset="0"/>
                                </a:rPr>
                                <m:t>𝑥</m:t>
                              </m:r>
                            </m:e>
                          </m:d>
                        </m:num>
                        <m:den>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m:t>
                          </m:r>
                        </m:den>
                      </m:f>
                      <m:r>
                        <a:rPr lang="en-US" altLang="zh-TW" sz="1400" b="0" i="1" smtClean="0">
                          <a:effectLst/>
                          <a:latin typeface="Cambria Math" panose="02040503050406030204" pitchFamily="18" charset="0"/>
                        </a:rPr>
                        <m:t>, </m:t>
                      </m:r>
                      <m:r>
                        <a:rPr lang="zh-TW" altLang="en-US" sz="1400" i="1">
                          <a:latin typeface="Cambria Math" panose="02040503050406030204" pitchFamily="18" charset="0"/>
                        </a:rPr>
                        <m:t> </m:t>
                      </m:r>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=100  (</m:t>
                      </m:r>
                      <m:r>
                        <a:rPr lang="en-US" altLang="zh-TW" sz="1400" b="0" i="1" smtClean="0">
                          <a:effectLst/>
                          <a:latin typeface="Cambria Math" panose="02040503050406030204" pitchFamily="18" charset="0"/>
                        </a:rPr>
                        <m:t>𝑑𝑒𝑓𝑎𝑢𝑙𝑡</m:t>
                      </m:r>
                      <m:r>
                        <a:rPr lang="en-US" altLang="zh-TW" sz="1400" b="0" i="1" smtClean="0">
                          <a:effectLst/>
                          <a:latin typeface="Cambria Math" panose="02040503050406030204" pitchFamily="18" charset="0"/>
                        </a:rPr>
                        <m:t>)</m:t>
                      </m:r>
                    </m:oMath>
                  </m:oMathPara>
                </a14:m>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Create a new bin and reset collected statistics if</a:t>
                </a:r>
              </a:p>
              <a:p>
                <a:pPr marL="1537200" lvl="3" indent="-457200">
                  <a:buAutoNum type="arabicPeriod"/>
                </a:pPr>
                <a:r>
                  <a:rPr lang="en-US" altLang="zh-TW" dirty="0">
                    <a:latin typeface="Consolas" panose="020B0609020204030204" pitchFamily="49" charset="0"/>
                  </a:rPr>
                  <a:t>When current data point </a:t>
                </a:r>
                <a14:m>
                  <m:oMath xmlns:m="http://schemas.openxmlformats.org/officeDocument/2006/math">
                    <m:r>
                      <a:rPr lang="en-US" altLang="zh-TW" i="1">
                        <a:latin typeface="Cambria Math" panose="02040503050406030204" pitchFamily="18" charset="0"/>
                      </a:rPr>
                      <m:t>𝑥</m:t>
                    </m:r>
                  </m:oMath>
                </a14:m>
                <a:r>
                  <a:rPr lang="en-US" altLang="zh-TW" dirty="0">
                    <a:latin typeface="Consolas" panose="020B0609020204030204" pitchFamily="49" charset="0"/>
                  </a:rPr>
                  <a:t> lies outside current </a:t>
                </a:r>
                <a14:m>
                  <m:oMath xmlns:m="http://schemas.openxmlformats.org/officeDocument/2006/math">
                    <m:r>
                      <a:rPr lang="en-US" altLang="zh-TW" i="1" dirty="0" smtClean="0">
                        <a:latin typeface="Cambria Math" panose="02040503050406030204" pitchFamily="18" charset="0"/>
                      </a:rPr>
                      <m:t>𝑏𝑜𝑢𝑛𝑑𝑎𝑟𝑦</m:t>
                    </m:r>
                  </m:oMath>
                </a14:m>
                <a:r>
                  <a:rPr lang="en-US" altLang="zh-TW" dirty="0">
                    <a:latin typeface="Consolas" panose="020B0609020204030204" pitchFamily="49" charset="0"/>
                  </a:rPr>
                  <a:t> (previous </a:t>
                </a:r>
                <a14:m>
                  <m:oMath xmlns:m="http://schemas.openxmlformats.org/officeDocument/2006/math">
                    <m:r>
                      <a:rPr lang="en-US" altLang="zh-TW" b="0" i="1" smtClean="0">
                        <a:effectLst/>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𝑑𝑒𝑙𝑡𝑎</m:t>
                    </m:r>
                  </m:oMath>
                </a14:m>
                <a:r>
                  <a:rPr lang="en-US" altLang="zh-TW" b="0" dirty="0">
                    <a:effectLst/>
                    <a:latin typeface="Consolas" panose="020B0609020204030204" pitchFamily="49" charset="0"/>
                  </a:rPr>
                  <a:t>)</a:t>
                </a:r>
                <a14:m>
                  <m:oMath xmlns:m="http://schemas.openxmlformats.org/officeDocument/2006/math">
                    <m:r>
                      <a:rPr lang="en-US" altLang="zh-TW" b="0" i="1" dirty="0" smtClean="0">
                        <a:effectLst/>
                        <a:latin typeface="Cambria Math" panose="02040503050406030204" pitchFamily="18" charset="0"/>
                      </a:rPr>
                      <m:t>⇒ </m:t>
                    </m:r>
                  </m:oMath>
                </a14:m>
                <a:r>
                  <a:rPr lang="en-US" altLang="zh-TW" b="0" dirty="0">
                    <a:effectLst/>
                    <a:latin typeface="Consolas" panose="020B0609020204030204" pitchFamily="49" charset="0"/>
                  </a:rPr>
                  <a:t>Create new </a:t>
                </a:r>
                <a14:m>
                  <m:oMath xmlns:m="http://schemas.openxmlformats.org/officeDocument/2006/math">
                    <m:r>
                      <a:rPr lang="en-US" altLang="zh-TW" b="0" i="1" smtClean="0">
                        <a:effectLst/>
                        <a:latin typeface="Cambria Math" panose="02040503050406030204" pitchFamily="18" charset="0"/>
                      </a:rPr>
                      <m:t>𝑏𝑜𝑢𝑛𝑑𝑎𝑟𝑦</m:t>
                    </m:r>
                  </m:oMath>
                </a14:m>
                <a:r>
                  <a:rPr lang="en-US" altLang="zh-TW" b="0" dirty="0">
                    <a:effectLst/>
                    <a:latin typeface="Consolas" panose="020B0609020204030204" pitchFamily="49" charset="0"/>
                  </a:rPr>
                  <a:t> by using current </a:t>
                </a:r>
                <a14:m>
                  <m:oMath xmlns:m="http://schemas.openxmlformats.org/officeDocument/2006/math">
                    <m:r>
                      <a:rPr lang="en-US" altLang="zh-TW" i="1">
                        <a:latin typeface="Cambria Math" panose="02040503050406030204" pitchFamily="18" charset="0"/>
                      </a:rPr>
                      <m:t>𝑥</m:t>
                    </m:r>
                    <m:r>
                      <a:rPr lang="en-US" altLang="zh-TW" b="0" i="1" smtClean="0">
                        <a:latin typeface="Cambria Math" panose="02040503050406030204" pitchFamily="18" charset="0"/>
                      </a:rPr>
                      <m:t>.</m:t>
                    </m:r>
                  </m:oMath>
                </a14:m>
                <a:endParaRPr lang="en-US" altLang="zh-TW" b="0" dirty="0">
                  <a:effectLst/>
                  <a:latin typeface="Consolas" panose="020B0609020204030204" pitchFamily="49" charset="0"/>
                </a:endParaRPr>
              </a:p>
              <a:p>
                <a:pPr marL="1537200" lvl="3" indent="-457200">
                  <a:buAutoNum type="arabicPeriod"/>
                </a:pPr>
                <a:r>
                  <a:rPr lang="en-US" altLang="zh-TW" dirty="0" err="1">
                    <a:latin typeface="Consolas" panose="020B0609020204030204" pitchFamily="49" charset="0"/>
                  </a:rPr>
                  <a:t>sp.bins</a:t>
                </a:r>
                <a:r>
                  <a:rPr lang="en-US" altLang="zh-TW" dirty="0">
                    <a:latin typeface="Consolas" panose="020B0609020204030204" pitchFamily="49" charset="0"/>
                  </a:rPr>
                  <a:t> = 0 (bins is turned off)</a:t>
                </a:r>
              </a:p>
              <a:p>
                <a:pPr marL="1537200" lvl="3" indent="-457200">
                  <a:buAutoNum type="arabicPeriod"/>
                </a:pPr>
                <a:r>
                  <a:rPr lang="en-US" altLang="zh-TW" b="0" dirty="0">
                    <a:effectLst/>
                    <a:latin typeface="Consolas" panose="020B0609020204030204" pitchFamily="49" charset="0"/>
                  </a:rPr>
                  <a:t>When data points are fewer than bins.</a:t>
                </a:r>
              </a:p>
              <a:p>
                <a:pPr lvl="2">
                  <a:buFont typeface="Wingdings" panose="05000000000000000000" pitchFamily="2" charset="2"/>
                  <a:buChar char="n"/>
                </a:pPr>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Statistics are collected and computed in the same bin:</a:t>
                </a:r>
              </a:p>
              <a:p>
                <a:pPr marL="1537200" lvl="3" indent="-457200">
                  <a:buAutoNum type="arabicPeriod"/>
                </a:pPr>
                <a:r>
                  <a:rPr lang="en-US" altLang="zh-TW" dirty="0">
                    <a:latin typeface="Consolas" panose="020B0609020204030204" pitchFamily="49" charset="0"/>
                  </a:rPr>
                  <a:t>Data points number</a:t>
                </a:r>
              </a:p>
              <a:p>
                <a:pPr marL="1537200" lvl="3" indent="-457200">
                  <a:buAutoNum type="arabicPeriod"/>
                </a:pPr>
                <a:r>
                  <a:rPr lang="en-US" altLang="zh-TW" b="0" dirty="0">
                    <a:effectLst/>
                  </a:rPr>
                  <a:t> </a:t>
                </a:r>
                <a14:m>
                  <m:oMath xmlns:m="http://schemas.openxmlformats.org/officeDocument/2006/math">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oMath>
                </a14:m>
                <a:endParaRPr lang="en-US" altLang="zh-TW" b="0" dirty="0">
                  <a:effectLst/>
                  <a:latin typeface="Consolas" panose="020B0609020204030204" pitchFamily="49" charset="0"/>
                </a:endParaRPr>
              </a:p>
              <a:p>
                <a:pPr marL="1537200" lvl="3" indent="-457200">
                  <a:buAutoNum type="arabicPeriod"/>
                </a:pPr>
                <a:r>
                  <a:rPr lang="en-US" altLang="zh-TW" b="0" dirty="0">
                    <a:effectLst/>
                    <a:latin typeface="Consolas" panose="020B0609020204030204" pitchFamily="49" charset="0"/>
                  </a:rPr>
                  <a:t>Penalty from each known genotype and inbreeding status (Only used in supervised mode)</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303924" y="1235186"/>
                <a:ext cx="5840075" cy="5277757"/>
              </a:xfrm>
              <a:prstGeom prst="rect">
                <a:avLst/>
              </a:prstGeom>
              <a:blipFill>
                <a:blip r:embed="rId2"/>
                <a:stretch>
                  <a:fillRect r="-313"/>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673E07CA-1222-BE1D-08A6-E75AEC8948C1}"/>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75439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1" dirty="0">
                    <a:solidFill>
                      <a:srgbClr val="7030A0"/>
                    </a:solidFill>
                    <a:effectLst/>
                  </a:rPr>
                  <a:t>Compute Quality Score (Posterior Analog) (for each partition)</a:t>
                </a: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sp.mix</a:t>
                </a:r>
                <a:r>
                  <a:rPr lang="en-US" altLang="zh-TW" sz="1800" b="1" dirty="0">
                    <a:solidFill>
                      <a:srgbClr val="7030A0"/>
                    </a:solidFill>
                    <a:effectLst/>
                    <a:latin typeface="Consolas" panose="020B0609020204030204" pitchFamily="49" charset="0"/>
                  </a:rPr>
                  <a:t>) </a:t>
                </a:r>
                <a:r>
                  <a:rPr lang="en-US" altLang="zh-TW" sz="1800" b="1" dirty="0" err="1">
                    <a:solidFill>
                      <a:srgbClr val="7030A0"/>
                    </a:solidFill>
                    <a:effectLst/>
                    <a:latin typeface="Consolas" panose="020B0609020204030204" pitchFamily="49" charset="0"/>
                  </a:rPr>
                  <a:t>mixture_penalty</a:t>
                </a:r>
                <a:endParaRPr lang="en-US" altLang="zh-TW" sz="1200" b="0" dirty="0">
                  <a:effectLst/>
                  <a:latin typeface="Consolas" panose="020B0609020204030204" pitchFamily="49" charset="0"/>
                </a:endParaRP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sp.bic</a:t>
                </a:r>
                <a:r>
                  <a:rPr lang="en-US" altLang="zh-TW" sz="1800" b="1" dirty="0">
                    <a:solidFill>
                      <a:srgbClr val="7030A0"/>
                    </a:solidFill>
                    <a:effectLst/>
                    <a:latin typeface="Consolas" panose="020B0609020204030204" pitchFamily="49" charset="0"/>
                  </a:rPr>
                  <a:t>) BIC (k*log(N) part)</a:t>
                </a:r>
                <a:endParaRPr lang="en-US" altLang="zh-TW" sz="1400" b="0" dirty="0">
                  <a:effectLst/>
                  <a:latin typeface="Consolas" panose="020B0609020204030204" pitchFamily="49" charset="0"/>
                </a:endParaRPr>
              </a:p>
              <a:p>
                <a:pPr lvl="2"/>
                <a:r>
                  <a:rPr lang="en-US" altLang="zh-TW" sz="1800" b="1" dirty="0">
                    <a:solidFill>
                      <a:srgbClr val="7030A0"/>
                    </a:solidFill>
                    <a:latin typeface="Consolas" panose="020B0609020204030204" pitchFamily="49" charset="0"/>
                  </a:rPr>
                  <a:t>1D (x) Log likelihood under posterior params</a:t>
                </a:r>
              </a:p>
              <a:p>
                <a:pPr lvl="2"/>
                <a:r>
                  <a:rPr lang="en-US" altLang="zh-TW" sz="1800" b="1" dirty="0">
                    <a:solidFill>
                      <a:srgbClr val="7030A0"/>
                    </a:solidFill>
                    <a:latin typeface="Consolas" panose="020B0609020204030204" pitchFamily="49" charset="0"/>
                  </a:rPr>
                  <a:t>1D (x) Log prior probability of posterior params</a:t>
                </a:r>
                <a:endParaRPr lang="en-US" altLang="zh-TW" sz="1800" b="1" i="1" dirty="0">
                  <a:solidFill>
                    <a:srgbClr val="7030A0"/>
                  </a:solidFill>
                  <a:latin typeface="Cambria Math" panose="02040503050406030204" pitchFamily="18" charset="0"/>
                </a:endParaRPr>
              </a:p>
              <a:p>
                <a:pPr lvl="2"/>
                <a14:m>
                  <m:oMath xmlns:m="http://schemas.openxmlformats.org/officeDocument/2006/math">
                    <m:f>
                      <m:fPr>
                        <m:ctrlPr>
                          <a:rPr lang="en-US" altLang="zh-TW" sz="1800" b="1" i="1" smtClean="0">
                            <a:solidFill>
                              <a:srgbClr val="7030A0"/>
                            </a:solidFill>
                            <a:latin typeface="Cambria Math" panose="02040503050406030204" pitchFamily="18" charset="0"/>
                          </a:rPr>
                        </m:ctrlPr>
                      </m:fPr>
                      <m:num>
                        <m:r>
                          <a:rPr lang="en-US" altLang="zh-TW" sz="1800" b="1" i="1" smtClean="0">
                            <a:solidFill>
                              <a:srgbClr val="7030A0"/>
                            </a:solidFill>
                            <a:latin typeface="Cambria Math" panose="02040503050406030204" pitchFamily="18" charset="0"/>
                          </a:rPr>
                          <m:t>𝟏</m:t>
                        </m:r>
                      </m:num>
                      <m:den>
                        <m:r>
                          <a:rPr lang="en-US" altLang="zh-TW" sz="1800" b="1" i="1" smtClean="0">
                            <a:solidFill>
                              <a:srgbClr val="7030A0"/>
                            </a:solidFill>
                            <a:latin typeface="Cambria Math" panose="02040503050406030204" pitchFamily="18" charset="0"/>
                          </a:rPr>
                          <m:t>𝟐</m:t>
                        </m:r>
                      </m:den>
                    </m:f>
                    <m:r>
                      <a:rPr lang="en-US" altLang="zh-TW" sz="1800" b="1" i="1" smtClean="0">
                        <a:solidFill>
                          <a:srgbClr val="7030A0"/>
                        </a:solidFill>
                        <a:latin typeface="Cambria Math" panose="02040503050406030204" pitchFamily="18" charset="0"/>
                      </a:rPr>
                      <m:t>∗</m:t>
                    </m:r>
                  </m:oMath>
                </a14:m>
                <a:r>
                  <a:rPr lang="en-US" altLang="zh-TW" sz="1800" b="1" dirty="0">
                    <a:solidFill>
                      <a:srgbClr val="7030A0"/>
                    </a:solidFill>
                    <a:latin typeface="Cambria Math" panose="02040503050406030204" pitchFamily="18" charset="0"/>
                  </a:rPr>
                  <a:t> </a:t>
                </a:r>
                <a:r>
                  <a:rPr lang="en-US" altLang="zh-TW" sz="1800" b="1" dirty="0">
                    <a:solidFill>
                      <a:srgbClr val="7030A0"/>
                    </a:solidFill>
                    <a:latin typeface="Consolas" panose="020B0609020204030204" pitchFamily="49" charset="0"/>
                  </a:rPr>
                  <a:t>Quality Score Correction</a:t>
                </a:r>
              </a:p>
              <a:p>
                <a:pPr lvl="2"/>
                <a:r>
                  <a:rPr lang="en-US" altLang="zh-TW" sz="1800" b="1" dirty="0">
                    <a:solidFill>
                      <a:srgbClr val="7030A0"/>
                    </a:solidFill>
                    <a:latin typeface="Consolas" panose="020B0609020204030204" pitchFamily="49" charset="0"/>
                  </a:rPr>
                  <a:t>(</a:t>
                </a:r>
                <a:r>
                  <a:rPr lang="en-US" altLang="zh-TW" sz="1800" b="1" dirty="0" err="1">
                    <a:solidFill>
                      <a:srgbClr val="7030A0"/>
                    </a:solidFill>
                    <a:latin typeface="Consolas" panose="020B0609020204030204" pitchFamily="49" charset="0"/>
                  </a:rPr>
                  <a:t>sp.CSepPen</a:t>
                </a:r>
                <a:r>
                  <a:rPr lang="en-US" altLang="zh-TW" sz="1800" b="1" dirty="0">
                    <a:solidFill>
                      <a:srgbClr val="7030A0"/>
                    </a:solidFill>
                    <a:latin typeface="Consolas" panose="020B0609020204030204" pitchFamily="49" charset="0"/>
                  </a:rPr>
                  <a:t>) </a:t>
                </a:r>
                <a:r>
                  <a:rPr lang="en-US" altLang="zh-TW" sz="1800" b="1" dirty="0" err="1">
                    <a:solidFill>
                      <a:srgbClr val="7030A0"/>
                    </a:solidFill>
                    <a:latin typeface="Consolas" panose="020B0609020204030204" pitchFamily="49" charset="0"/>
                  </a:rPr>
                  <a:t>Geman</a:t>
                </a:r>
                <a:r>
                  <a:rPr lang="en-US" altLang="zh-TW" sz="1800" b="1" dirty="0">
                    <a:solidFill>
                      <a:srgbClr val="7030A0"/>
                    </a:solidFill>
                    <a:latin typeface="Consolas" panose="020B0609020204030204" pitchFamily="49" charset="0"/>
                  </a:rPr>
                  <a:t>-McClure transformed FLD penalty for non-well-separated clusters cases.</a:t>
                </a:r>
              </a:p>
              <a:p>
                <a:pPr lvl="1"/>
                <a:r>
                  <a:rPr lang="en-US" altLang="zh-TW" b="1" dirty="0">
                    <a:solidFill>
                      <a:srgbClr val="7030A0"/>
                    </a:solidFill>
                  </a:rPr>
                  <a:t>Compute Relative Probability for (Each Partition) &amp; (Each Data Point to Be Each Genotype) under Posterior Information.</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r="-1093" b="-949"/>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B263E09-6671-7757-C883-49EBF73A3CE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63A215C7-83FB-33B4-CEEF-FDAB71A8805F}"/>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12795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200" b="1" dirty="0">
                    <a:solidFill>
                      <a:srgbClr val="7030A0"/>
                    </a:solidFill>
                    <a:effectLst/>
                  </a:rPr>
                  <a:t>Quality Score (Posterior Analog) (for each partition)</a:t>
                </a: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sp.mix</a:t>
                </a:r>
                <a:r>
                  <a:rPr lang="en-US" altLang="zh-TW" sz="1900" b="1" dirty="0">
                    <a:solidFill>
                      <a:srgbClr val="7030A0"/>
                    </a:solidFill>
                    <a:effectLst/>
                    <a:latin typeface="Consolas" panose="020B0609020204030204" pitchFamily="49" charset="0"/>
                  </a:rPr>
                  <a:t>) </a:t>
                </a:r>
                <a:r>
                  <a:rPr lang="en-US" altLang="zh-TW" sz="1900" b="1" dirty="0" err="1">
                    <a:solidFill>
                      <a:srgbClr val="7030A0"/>
                    </a:solidFill>
                    <a:effectLst/>
                    <a:latin typeface="Consolas" panose="020B0609020204030204" pitchFamily="49" charset="0"/>
                  </a:rPr>
                  <a:t>mixture_penalty</a:t>
                </a:r>
                <a:endParaRPr lang="en-US" altLang="zh-TW" sz="1900" b="1" dirty="0">
                  <a:solidFill>
                    <a:srgbClr val="7030A0"/>
                  </a:solidFill>
                  <a:effectLst/>
                  <a:latin typeface="Consolas" panose="020B0609020204030204" pitchFamily="49"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m:t>
                      </m:r>
                      <m:nary>
                        <m:naryPr>
                          <m:chr m:val="∑"/>
                          <m:limLoc m:val="subSup"/>
                          <m:ctrlPr>
                            <a:rPr lang="en-US" altLang="zh-TW" sz="1400" b="0" i="1" smtClean="0">
                              <a:effectLst/>
                              <a:latin typeface="Cambria Math" panose="02040503050406030204" pitchFamily="18" charset="0"/>
                            </a:rPr>
                          </m:ctrlPr>
                        </m:naryPr>
                        <m:sub>
                          <m:r>
                            <m:rPr>
                              <m:brk m:alnAt="25"/>
                            </m:rPr>
                            <a:rPr lang="en-US" altLang="zh-TW" sz="1400" b="0" i="1" smtClean="0">
                              <a:effectLst/>
                              <a:latin typeface="Cambria Math" panose="02040503050406030204" pitchFamily="18" charset="0"/>
                            </a:rPr>
                            <m:t>𝑔</m:t>
                          </m:r>
                          <m:r>
                            <a:rPr lang="en-US" altLang="zh-TW" sz="1400" b="0" i="1" smtClean="0">
                              <a:effectLst/>
                              <a:latin typeface="Cambria Math" panose="02040503050406030204" pitchFamily="18" charset="0"/>
                            </a:rPr>
                            <m:t>=1</m:t>
                          </m:r>
                        </m:sub>
                        <m:sup>
                          <m:r>
                            <a:rPr lang="en-US" altLang="zh-TW" sz="1400" b="0" i="1" smtClean="0">
                              <a:effectLst/>
                              <a:latin typeface="Cambria Math" panose="02040503050406030204" pitchFamily="18" charset="0"/>
                            </a:rPr>
                            <m:t>3</m:t>
                          </m:r>
                        </m:sup>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f>
                                    <m:fPr>
                                      <m:ctrlPr>
                                        <a:rPr lang="en-US" altLang="zh-TW" sz="1400" b="0" i="1" smtClean="0">
                                          <a:effectLst/>
                                          <a:latin typeface="Cambria Math" panose="02040503050406030204" pitchFamily="18" charset="0"/>
                                        </a:rPr>
                                      </m:ctrlPr>
                                    </m:fPr>
                                    <m:num>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num>
                                    <m:den>
                                      <m:nary>
                                        <m:naryPr>
                                          <m:chr m:val="∑"/>
                                          <m:supHide m:val="on"/>
                                          <m:ctrlPr>
                                            <a:rPr lang="en-US" altLang="zh-TW" sz="1400" b="0" i="1" smtClean="0">
                                              <a:effectLst/>
                                              <a:latin typeface="Cambria Math" panose="02040503050406030204" pitchFamily="18" charset="0"/>
                                            </a:rPr>
                                          </m:ctrlPr>
                                        </m:naryPr>
                                        <m:sub>
                                          <m:r>
                                            <m:rPr>
                                              <m:brk m:alnAt="7"/>
                                            </m:rPr>
                                            <a:rPr lang="en-US" altLang="zh-TW" sz="1400" b="0" i="1" smtClean="0">
                                              <a:effectLst/>
                                              <a:latin typeface="Cambria Math" panose="02040503050406030204" pitchFamily="18" charset="0"/>
                                            </a:rPr>
                                            <m:t>𝑔</m:t>
                                          </m:r>
                                        </m:sub>
                                        <m:sup/>
                                        <m:e>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e>
                                      </m:nary>
                                    </m:den>
                                  </m:f>
                                </m:e>
                              </m:d>
                            </m:e>
                          </m:func>
                        </m:e>
                      </m:nary>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𝑙𝑎𝑚𝑏𝑑𝑎</m:t>
                      </m:r>
                      <m:r>
                        <a:rPr lang="en-US" altLang="zh-TW" sz="1400" b="0" i="1" smtClean="0">
                          <a:effectLst/>
                          <a:latin typeface="Cambria Math" panose="02040503050406030204" pitchFamily="18" charset="0"/>
                        </a:rPr>
                        <m:t>=1</m:t>
                      </m:r>
                    </m:oMath>
                  </m:oMathPara>
                </a14:m>
                <a:endParaRPr lang="en-US" altLang="zh-TW" sz="1400" b="0" dirty="0">
                  <a:effectLst/>
                  <a:latin typeface="Consolas" panose="020B0609020204030204" pitchFamily="49" charset="0"/>
                </a:endParaRP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sp.bic</a:t>
                </a:r>
                <a:r>
                  <a:rPr lang="en-US" altLang="zh-TW" sz="1900" b="1" dirty="0">
                    <a:solidFill>
                      <a:srgbClr val="7030A0"/>
                    </a:solidFill>
                    <a:effectLst/>
                    <a:latin typeface="Consolas" panose="020B0609020204030204" pitchFamily="49" charset="0"/>
                  </a:rPr>
                  <a:t>) BIC (k*log(N) part)</a:t>
                </a: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sub>
                                  </m:sSub>
                                </m:e>
                              </m:nary>
                            </m:e>
                          </m:d>
                        </m:e>
                      </m:func>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=2⇒</m:t>
                      </m:r>
                      <m:r>
                        <a:rPr lang="en-US" altLang="zh-TW" sz="1400" b="0" i="1" smtClean="0">
                          <a:effectLst/>
                          <a:latin typeface="Cambria Math" panose="02040503050406030204" pitchFamily="18" charset="0"/>
                        </a:rPr>
                        <m:t>𝑚𝑒𝑎𝑛</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𝑣𝑎𝑟</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=1,2,3</m:t>
                      </m:r>
                    </m:oMath>
                  </m:oMathPara>
                </a14:m>
                <a:endParaRPr lang="en-US" altLang="zh-TW" sz="1600" b="0" dirty="0">
                  <a:effectLst/>
                  <a:latin typeface="Consolas" panose="020B0609020204030204" pitchFamily="49" charset="0"/>
                </a:endParaRPr>
              </a:p>
              <a:p>
                <a:pPr lvl="2"/>
                <a:r>
                  <a:rPr lang="en-US" altLang="zh-TW" sz="19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m:t>
                                        </m:r>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20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30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r>
                        <a:rPr lang="en-US" altLang="zh-TW" sz="1400" b="1" i="1">
                          <a:latin typeface="Cambria Math" panose="02040503050406030204" pitchFamily="18" charset="0"/>
                        </a:rPr>
                        <m:t>,  </m:t>
                      </m:r>
                      <m:r>
                        <a:rPr lang="en-US" altLang="zh-TW" sz="1400" b="1" i="1" smtClean="0">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1</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2</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3</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30</m:t>
                                    </m:r>
                                  </m:sub>
                                </m:sSub>
                              </m:e>
                            </m:mr>
                          </m:m>
                        </m:e>
                      </m:d>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
                        </m:e>
                      </m:d>
                      <m:r>
                        <a:rPr lang="en-US" altLang="zh-TW" sz="1400" i="1">
                          <a:latin typeface="Cambria Math" panose="02040503050406030204" pitchFamily="18" charset="0"/>
                        </a:rPr>
                        <m:t>,</m:t>
                      </m:r>
                      <m:r>
                        <a:rPr lang="en-US" altLang="zh-TW" sz="1400" b="1" i="1">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F06382A-25A2-2061-3D6C-CDE7ACC11A6B}"/>
                  </a:ext>
                </a:extLst>
              </p:cNvPr>
              <p:cNvSpPr txBox="1"/>
              <p:nvPr/>
            </p:nvSpPr>
            <p:spPr>
              <a:xfrm>
                <a:off x="7028559" y="2128598"/>
                <a:ext cx="204661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effectLst/>
                          <a:latin typeface="Cambria Math" panose="02040503050406030204" pitchFamily="18" charset="0"/>
                        </a:rPr>
                        <m:t> </m:t>
                      </m:r>
                      <m:r>
                        <a:rPr lang="en-US" altLang="zh-TW" sz="1200" b="0" i="1" smtClean="0">
                          <a:effectLst/>
                          <a:latin typeface="Cambria Math" panose="02040503050406030204" pitchFamily="18" charset="0"/>
                        </a:rPr>
                        <m:t>𝑔</m:t>
                      </m:r>
                      <m:r>
                        <a:rPr lang="en-US" altLang="zh-TW" sz="1200" b="0" i="1" smtClean="0">
                          <a:effectLst/>
                          <a:latin typeface="Cambria Math" panose="02040503050406030204" pitchFamily="18" charset="0"/>
                        </a:rPr>
                        <m:t>=1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𝐵𝐵</m:t>
                          </m:r>
                        </m:e>
                      </m:d>
                      <m:r>
                        <a:rPr lang="en-US" altLang="zh-TW" sz="1200" b="0" i="1" smtClean="0">
                          <a:effectLst/>
                          <a:latin typeface="Cambria Math" panose="02040503050406030204" pitchFamily="18" charset="0"/>
                        </a:rPr>
                        <m:t>,2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𝐴𝐵</m:t>
                          </m:r>
                        </m:e>
                      </m:d>
                      <m:r>
                        <a:rPr lang="en-US" altLang="zh-TW" sz="1200" b="0" i="1" smtClean="0">
                          <a:effectLst/>
                          <a:latin typeface="Cambria Math" panose="02040503050406030204" pitchFamily="18" charset="0"/>
                        </a:rPr>
                        <m:t>,3 (</m:t>
                      </m:r>
                      <m:r>
                        <a:rPr lang="en-US" altLang="zh-TW" sz="1200" b="0" i="1" smtClean="0">
                          <a:effectLst/>
                          <a:latin typeface="Cambria Math" panose="02040503050406030204" pitchFamily="18" charset="0"/>
                        </a:rPr>
                        <m:t>𝐴𝐴</m:t>
                      </m:r>
                      <m:r>
                        <a:rPr lang="en-US" altLang="zh-TW" sz="1200" b="0" i="1" smtClean="0">
                          <a:effectLst/>
                          <a:latin typeface="Cambria Math" panose="02040503050406030204" pitchFamily="18" charset="0"/>
                        </a:rPr>
                        <m:t>)</m:t>
                      </m:r>
                    </m:oMath>
                  </m:oMathPara>
                </a14:m>
                <a:endParaRPr lang="zh-TW" altLang="en-US" sz="1200" dirty="0"/>
              </a:p>
            </p:txBody>
          </p:sp>
        </mc:Choice>
        <mc:Fallback xmlns="">
          <p:sp>
            <p:nvSpPr>
              <p:cNvPr id="13" name="文字方塊 12">
                <a:extLst>
                  <a:ext uri="{FF2B5EF4-FFF2-40B4-BE49-F238E27FC236}">
                    <a16:creationId xmlns:a16="http://schemas.microsoft.com/office/drawing/2014/main" id="{5F06382A-25A2-2061-3D6C-CDE7ACC11A6B}"/>
                  </a:ext>
                </a:extLst>
              </p:cNvPr>
              <p:cNvSpPr txBox="1">
                <a:spLocks noRot="1" noChangeAspect="1" noMove="1" noResize="1" noEditPoints="1" noAdjustHandles="1" noChangeArrowheads="1" noChangeShapeType="1" noTextEdit="1"/>
              </p:cNvSpPr>
              <p:nvPr/>
            </p:nvSpPr>
            <p:spPr>
              <a:xfrm>
                <a:off x="7028559" y="2128598"/>
                <a:ext cx="2046616" cy="276999"/>
              </a:xfrm>
              <a:prstGeom prst="rect">
                <a:avLst/>
              </a:prstGeom>
              <a:blipFill>
                <a:blip r:embed="rId3"/>
                <a:stretch>
                  <a:fillRect b="-6522"/>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4749BE27-321D-D500-0B95-87ECA2C8B933}"/>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3375DA9-749C-D5C0-AFDA-518C79E862D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A52FC80F-568F-2208-4D97-C7E8CAEF996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52470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147308"/>
                <a:ext cx="6202575" cy="5136132"/>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1" dirty="0">
                    <a:solidFill>
                      <a:srgbClr val="7030A0"/>
                    </a:solidFill>
                    <a:effectLst/>
                  </a:rPr>
                  <a:t>Quality Score (Posterior Analog) (for each partition)</a:t>
                </a:r>
                <a:endParaRPr lang="en-US" altLang="zh-TW" b="1" dirty="0">
                  <a:solidFill>
                    <a:srgbClr val="7030A0"/>
                  </a:solidFill>
                  <a:effectLst/>
                </a:endParaRPr>
              </a:p>
              <a:p>
                <a:pPr lvl="2"/>
                <a:r>
                  <a:rPr lang="en-US" altLang="zh-TW" sz="16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b="0" i="1" dirty="0" smtClean="0">
                            <a:effectLst/>
                            <a:latin typeface="Cambria Math" panose="02040503050406030204" pitchFamily="18" charset="0"/>
                          </a:rPr>
                        </m:ctrlPr>
                      </m:sSubSupPr>
                      <m:e>
                        <m:r>
                          <m:rPr>
                            <m:sty m:val="p"/>
                          </m:rPr>
                          <a:rPr lang="en-US" altLang="zh-TW" sz="1400" b="0" i="0" dirty="0" smtClean="0">
                            <a:effectLst/>
                            <a:latin typeface="Cambria Math" panose="02040503050406030204" pitchFamily="18" charset="0"/>
                          </a:rPr>
                          <m:t>u</m:t>
                        </m:r>
                      </m:e>
                      <m:sub>
                        <m:r>
                          <a:rPr lang="en-US" altLang="zh-TW" sz="1400" b="0" i="0" dirty="0" smtClean="0">
                            <a:effectLst/>
                            <a:latin typeface="Cambria Math" panose="02040503050406030204" pitchFamily="18" charset="0"/>
                          </a:rPr>
                          <m:t>3</m:t>
                        </m:r>
                        <m:r>
                          <m:rPr>
                            <m:sty m:val="p"/>
                          </m:rPr>
                          <a:rPr lang="en-US" altLang="zh-TW" sz="1400" b="0" i="0" dirty="0" smtClean="0">
                            <a:effectLst/>
                            <a:latin typeface="Cambria Math" panose="02040503050406030204" pitchFamily="18" charset="0"/>
                          </a:rPr>
                          <m:t>x</m:t>
                        </m:r>
                        <m:r>
                          <a:rPr lang="en-US" altLang="zh-TW" sz="1400" b="0" i="0" dirty="0" smtClean="0">
                            <a:effectLst/>
                            <a:latin typeface="Cambria Math" panose="02040503050406030204" pitchFamily="18" charset="0"/>
                          </a:rPr>
                          <m:t>1</m:t>
                        </m:r>
                      </m:sub>
                      <m:sup>
                        <m:r>
                          <a:rPr lang="en-US" altLang="zh-TW" sz="1400" b="0" i="0" dirty="0" smtClean="0">
                            <a:effectLst/>
                            <a:latin typeface="Cambria Math" panose="02040503050406030204" pitchFamily="18" charset="0"/>
                          </a:rPr>
                          <m:t>′</m:t>
                        </m:r>
                      </m:sup>
                    </m:sSubSup>
                    <m:r>
                      <a:rPr lang="en-US" altLang="zh-TW" sz="1400" b="1" i="1" dirty="0" smtClean="0">
                        <a:effectLst/>
                        <a:latin typeface="Cambria Math" panose="02040503050406030204" pitchFamily="18" charset="0"/>
                      </a:rPr>
                      <m:t>=</m:t>
                    </m:r>
                    <m:sSup>
                      <m:sSupPr>
                        <m:ctrlPr>
                          <a:rPr lang="en-US" altLang="zh-TW" sz="1400" b="1" i="1" dirty="0" smtClean="0">
                            <a:effectLst/>
                            <a:latin typeface="Cambria Math" panose="02040503050406030204" pitchFamily="18" charset="0"/>
                          </a:rPr>
                        </m:ctrlPr>
                      </m:sSupPr>
                      <m:e>
                        <m:d>
                          <m:dPr>
                            <m:ctrlPr>
                              <a:rPr lang="en-US" altLang="zh-TW" sz="1400" b="1" i="1" dirty="0" smtClean="0">
                                <a:effectLst/>
                                <a:latin typeface="Cambria Math" panose="02040503050406030204" pitchFamily="18" charset="0"/>
                              </a:rPr>
                            </m:ctrlPr>
                          </m:dPr>
                          <m:e>
                            <m:sSubSup>
                              <m:sSubSupPr>
                                <m:ctrlPr>
                                  <a:rPr lang="en-US" altLang="zh-TW" sz="1400" b="1" i="1" smtClean="0">
                                    <a:effectLst/>
                                    <a:latin typeface="Cambria Math" panose="02040503050406030204" pitchFamily="18" charset="0"/>
                                  </a:rPr>
                                </m:ctrlPr>
                              </m:sSubSupPr>
                              <m:e>
                                <m:r>
                                  <a:rPr lang="en-US" altLang="zh-TW" sz="1400" b="1" i="1" smtClean="0">
                                    <a:effectLst/>
                                    <a:latin typeface="Cambria Math" panose="02040503050406030204" pitchFamily="18" charset="0"/>
                                  </a:rPr>
                                  <m:t>𝑲</m:t>
                                </m:r>
                              </m:e>
                              <m:sub>
                                <m:r>
                                  <a:rPr lang="en-US" altLang="zh-TW" sz="1400" b="1" i="1" smtClean="0">
                                    <a:effectLst/>
                                    <a:latin typeface="Cambria Math" panose="02040503050406030204" pitchFamily="18" charset="0"/>
                                  </a:rPr>
                                  <m:t>𝟎</m:t>
                                </m:r>
                                <m:r>
                                  <a:rPr lang="en-US" altLang="zh-TW" sz="1400" b="1" i="1" smtClean="0">
                                    <a:effectLst/>
                                    <a:latin typeface="Cambria Math" panose="02040503050406030204" pitchFamily="18" charset="0"/>
                                  </a:rPr>
                                  <m:t> </m:t>
                                </m:r>
                                <m:r>
                                  <a:rPr lang="en-US" altLang="zh-TW" sz="1400" b="0" i="1" smtClean="0">
                                    <a:effectLst/>
                                    <a:latin typeface="Cambria Math" panose="02040503050406030204" pitchFamily="18" charset="0"/>
                                  </a:rPr>
                                  <m:t>3</m:t>
                                </m:r>
                                <m:r>
                                  <m:rPr>
                                    <m:sty m:val="p"/>
                                  </m:rPr>
                                  <a:rPr lang="en-US" altLang="zh-TW" sz="1400" b="0" i="0" smtClean="0">
                                    <a:effectLst/>
                                    <a:latin typeface="Cambria Math" panose="02040503050406030204" pitchFamily="18" charset="0"/>
                                  </a:rPr>
                                  <m:t>x</m:t>
                                </m:r>
                                <m:r>
                                  <a:rPr lang="en-US" altLang="zh-TW" sz="1400" b="0" i="1" smtClean="0">
                                    <a:effectLst/>
                                    <a:latin typeface="Cambria Math" panose="02040503050406030204" pitchFamily="18" charset="0"/>
                                  </a:rPr>
                                  <m:t>3</m:t>
                                </m:r>
                              </m:sub>
                              <m:sup>
                                <m:r>
                                  <a:rPr lang="en-US" altLang="zh-TW" sz="1400" b="0" i="1" smtClean="0">
                                    <a:effectLst/>
                                    <a:latin typeface="Cambria Math" panose="02040503050406030204" pitchFamily="18" charset="0"/>
                                  </a:rPr>
                                  <m:t>−1</m:t>
                                </m:r>
                              </m:sup>
                            </m:sSubSup>
                            <m:r>
                              <a:rPr lang="en-US" altLang="zh-TW" sz="1400" b="1" i="1" smtClean="0">
                                <a:effectLst/>
                                <a:latin typeface="Cambria Math" panose="02040503050406030204" pitchFamily="18" charset="0"/>
                              </a:rPr>
                              <m:t>+</m:t>
                            </m:r>
                            <m:sSub>
                              <m:sSubPr>
                                <m:ctrlPr>
                                  <a:rPr lang="en-US" altLang="zh-TW" sz="1400" b="1" i="1" smtClean="0">
                                    <a:effectLst/>
                                    <a:latin typeface="Cambria Math" panose="02040503050406030204" pitchFamily="18" charset="0"/>
                                  </a:rPr>
                                </m:ctrlPr>
                              </m:sSubPr>
                              <m:e>
                                <m:r>
                                  <a:rPr lang="en-US" altLang="zh-TW" sz="1400" b="1" i="1" smtClean="0">
                                    <a:effectLst/>
                                    <a:latin typeface="Cambria Math" panose="02040503050406030204" pitchFamily="18" charset="0"/>
                                  </a:rPr>
                                  <m:t>𝑵</m:t>
                                </m:r>
                                <m:r>
                                  <a:rPr lang="en-US" altLang="zh-TW" sz="1400" b="1" i="1" smtClean="0">
                                    <a:effectLst/>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b="0" i="1" smtClean="0">
                            <a:latin typeface="Cambria Math" panose="02040503050406030204" pitchFamily="18" charset="0"/>
                          </a:rPr>
                          <m:t>−1</m:t>
                        </m:r>
                      </m:sup>
                    </m:sSup>
                    <m:r>
                      <a:rPr lang="en-US" altLang="zh-TW" sz="1400" b="1" i="1" smtClean="0">
                        <a:latin typeface="Cambria Math" panose="02040503050406030204" pitchFamily="18" charset="0"/>
                      </a:rPr>
                      <m:t>∗</m:t>
                    </m:r>
                    <m:d>
                      <m:dPr>
                        <m:ctrlPr>
                          <a:rPr lang="en-US" altLang="zh-TW" sz="1400" b="1"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0" i="1"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0" i="0"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u</m:t>
                            </m:r>
                          </m:e>
                          <m:sub>
                            <m:r>
                              <a:rPr lang="en-US" altLang="zh-TW" sz="1400" b="0" i="0"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smtClean="0">
                                <a:latin typeface="Cambria Math" panose="02040503050406030204" pitchFamily="18" charset="0"/>
                              </a:rPr>
                            </m:ctrlPr>
                          </m:sSubPr>
                          <m:e>
                            <m:r>
                              <a:rPr lang="en-US" altLang="zh-TW" sz="1400" b="1" i="1" smtClean="0">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e>
                    </m:d>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3">
                  <a:buFont typeface="Wingdings" panose="05000000000000000000" pitchFamily="2" charset="2"/>
                  <a:buChar char="n"/>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𝑁</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147308"/>
                <a:ext cx="6202575"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59ECB22-8811-7D90-8BE7-F7C9B5BD21C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8C10757-B3CA-0525-6FAE-9A03530AA46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D1B756D3-4052-F0E8-5F70-2DC6EDB1664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25719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+0.0001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𝑁</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𝑣</m:t>
                          </m:r>
                        </m:e>
                        <m:sub>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0</m:t>
                          </m:r>
                        </m:sub>
                      </m:sSub>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21A167B4-BEEE-DC59-C25A-E6079B08299D}"/>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42F25DB2-C61F-5675-55B1-B5E6202AA14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4A42069-7F09-50F1-F8A0-1E19A1326AA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649087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lvl="3">
                  <a:buFont typeface="Wingdings" panose="05000000000000000000" pitchFamily="2" charset="2"/>
                  <a:buChar char="n"/>
                </a:pPr>
                <a14:m>
                  <m:oMath xmlns:m="http://schemas.openxmlformats.org/officeDocument/2006/math">
                    <m:func>
                      <m:funcPr>
                        <m:ctrlPr>
                          <a:rPr lang="en-US" altLang="zh-TW" sz="1300" b="0" i="1" smtClean="0">
                            <a:latin typeface="Cambria Math" panose="02040503050406030204" pitchFamily="18" charset="0"/>
                          </a:rPr>
                        </m:ctrlPr>
                      </m:funcPr>
                      <m:fName>
                        <m:r>
                          <a:rPr lang="en-US" altLang="zh-TW" sz="1300" b="0" i="1" smtClean="0">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rPr>
                          <m:t>=</m:t>
                        </m:r>
                        <m:r>
                          <m:rPr>
                            <m:sty m:val="p"/>
                          </m:rPr>
                          <a:rPr lang="en-US" altLang="zh-TW" sz="1300" b="0" i="0" smtClean="0">
                            <a:latin typeface="Cambria Math" panose="02040503050406030204" pitchFamily="18" charset="0"/>
                          </a:rPr>
                          <m:t>log</m:t>
                        </m:r>
                      </m:fName>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nary>
                          </m:e>
                        </m:nary>
                      </m:e>
                    </m:func>
                    <m:r>
                      <a:rPr lang="en-US" altLang="zh-TW" sz="1300" b="0" i="1" smtClean="0">
                        <a:latin typeface="Cambria Math" panose="02040503050406030204" pitchFamily="18" charset="0"/>
                      </a:rPr>
                      <m:t>=</m:t>
                    </m:r>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d>
                              </m:e>
                            </m:func>
                          </m:e>
                        </m:nary>
                      </m:e>
                    </m:nary>
                    <m:r>
                      <a:rPr lang="en-US" altLang="zh-TW" sz="1300" b="0" i="1" smtClean="0">
                        <a:latin typeface="Cambria Math" panose="02040503050406030204" pitchFamily="18" charset="0"/>
                      </a:rPr>
                      <m:t>⇒ −</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r>
                          <a:rPr lang="en-US" altLang="zh-TW" sz="1300" b="0" i="1" smtClean="0">
                            <a:latin typeface="Cambria Math" panose="02040503050406030204" pitchFamily="18" charset="0"/>
                          </a:rPr>
                          <m:t>2</m:t>
                        </m:r>
                      </m:den>
                    </m:f>
                    <m:d>
                      <m:dPr>
                        <m:begChr m:val="["/>
                        <m:endChr m:val="]"/>
                        <m:ctrlPr>
                          <a:rPr lang="en-US" altLang="zh-TW" sz="1300" b="0" i="1" smtClean="0">
                            <a:latin typeface="Cambria Math" panose="02040503050406030204" pitchFamily="18" charset="0"/>
                          </a:rPr>
                        </m:ctrlPr>
                      </m:dPr>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e>
                    </m:d>
                  </m:oMath>
                </a14:m>
                <a:endParaRPr lang="en-US" altLang="zh-TW" sz="13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rgbClr val="FF0000"/>
                          </a:solidFill>
                          <a:latin typeface="Cambria Math" panose="02040503050406030204" pitchFamily="18" charset="0"/>
                        </a:rPr>
                        <m:t>⇒</m:t>
                      </m:r>
                      <m:r>
                        <a:rPr lang="en-US" altLang="zh-TW" sz="1300" b="0" i="1" smtClean="0">
                          <a:latin typeface="Cambria Math" panose="02040503050406030204" pitchFamily="18" charset="0"/>
                        </a:rPr>
                        <m:t>−2∗</m:t>
                      </m:r>
                      <m:r>
                        <a:rPr lang="en-US" altLang="zh-TW" sz="1300" i="1">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b="-10913"/>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5201E20B-76EF-1B37-CDA5-E80E679AFC12}"/>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DEACADC-BB78-AF77-7084-0BF6E0020807}"/>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532B4EA2-CAAA-9DFE-C9FF-1648C43238D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40767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fontScale="925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prior probability of posterior params</a:t>
                </a: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nary>
                      </m:e>
                    </m:func>
                    <m:r>
                      <a:rPr lang="en-US" altLang="zh-TW" sz="1300" i="1">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d>
                          </m:e>
                        </m:func>
                      </m:e>
                    </m:nary>
                    <m:r>
                      <a:rPr lang="en-US" altLang="zh-TW" sz="1300" i="1">
                        <a:latin typeface="Cambria Math" panose="02040503050406030204" pitchFamily="18" charset="0"/>
                      </a:rPr>
                      <m:t>⇒ −</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r>
                          <a:rPr lang="en-US" altLang="zh-TW" sz="1300" i="1">
                            <a:latin typeface="Cambria Math" panose="02040503050406030204" pitchFamily="18" charset="0"/>
                          </a:rPr>
                          <m:t>2</m:t>
                        </m:r>
                      </m:den>
                    </m:f>
                    <m:d>
                      <m:dPr>
                        <m:begChr m:val="["/>
                        <m:endChr m:val="]"/>
                        <m:ctrlPr>
                          <a:rPr lang="en-US" altLang="zh-TW" sz="1300" i="1">
                            <a:latin typeface="Cambria Math" panose="02040503050406030204" pitchFamily="18" charset="0"/>
                          </a:rPr>
                        </m:ctrlPr>
                      </m:dPr>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f>
                                      <m:fPr>
                                        <m:ctrlPr>
                                          <a:rPr lang="en-US" altLang="zh-TW" sz="1200" i="1">
                                            <a:latin typeface="Cambria Math" panose="02040503050406030204" pitchFamily="18" charset="0"/>
                                          </a:rPr>
                                        </m:ctrlPr>
                                      </m:fPr>
                                      <m:num>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num>
                                      <m:den>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den>
                                    </m:f>
                                  </m:e>
                                </m:d>
                              </m:e>
                            </m:func>
                            <m:r>
                              <a:rPr lang="en-US" altLang="zh-TW" sz="1300" i="1">
                                <a:latin typeface="Cambria Math" panose="02040503050406030204" pitchFamily="18" charset="0"/>
                              </a:rPr>
                              <m:t>+</m:t>
                            </m:r>
                            <m:f>
                              <m:fPr>
                                <m:ctrlPr>
                                  <a:rPr lang="en-US" altLang="zh-TW" sz="1200" i="1">
                                    <a:latin typeface="Cambria Math" panose="02040503050406030204" pitchFamily="18" charset="0"/>
                                  </a:rPr>
                                </m:ctrlPr>
                              </m:fPr>
                              <m:num>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num>
                              <m:den>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den>
                            </m:f>
                          </m:e>
                        </m:nary>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200" i="1">
                                        <a:latin typeface="Cambria Math" panose="02040503050406030204" pitchFamily="18" charset="0"/>
                                      </a:rPr>
                                    </m:ctrlPr>
                                  </m:sSubPr>
                                  <m:e>
                                    <m:r>
                                      <m:rPr>
                                        <m:sty m:val="p"/>
                                        <m:brk m:alnAt="7"/>
                                      </m:rPr>
                                      <a:rPr lang="en-US" altLang="zh-TW" sz="1200">
                                        <a:latin typeface="Cambria Math" panose="02040503050406030204" pitchFamily="18" charset="0"/>
                                      </a:rPr>
                                      <m:t>u</m:t>
                                    </m:r>
                                  </m:e>
                                  <m:sub>
                                    <m:r>
                                      <a:rPr lang="en-US" altLang="zh-TW" sz="1200" i="1">
                                        <a:latin typeface="Cambria Math" panose="02040503050406030204" pitchFamily="18" charset="0"/>
                                      </a:rPr>
                                      <m:t>𝑔</m:t>
                                    </m:r>
                                    <m:r>
                                      <a:rPr lang="en-US" altLang="zh-TW" sz="1200" b="0" i="0"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e>
                    </m:d>
                  </m:oMath>
                </a14:m>
                <a:endParaRPr lang="en-US" altLang="zh-TW" sz="13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smtClean="0">
                          <a:solidFill>
                            <a:srgbClr val="FF0000"/>
                          </a:solidFill>
                          <a:latin typeface="Cambria Math" panose="02040503050406030204" pitchFamily="18" charset="0"/>
                        </a:rPr>
                        <m:t>⇒</m:t>
                      </m:r>
                      <m:r>
                        <a:rPr lang="en-US" altLang="zh-TW" sz="1400" i="1">
                          <a:latin typeface="Cambria Math" panose="02040503050406030204" pitchFamily="18" charset="0"/>
                        </a:rPr>
                        <m:t>−2∗</m:t>
                      </m:r>
                      <m:r>
                        <a:rPr lang="en-US" altLang="zh-TW" sz="1400" i="1">
                          <a:latin typeface="Cambria Math" panose="02040503050406030204" pitchFamily="18" charset="0"/>
                          <a:ea typeface="Cambria Math" panose="02040503050406030204" pitchFamily="18" charset="0"/>
                        </a:rPr>
                        <m:t>ℓ=</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unc>
                            <m:funcPr>
                              <m:ctrlPr>
                                <a:rPr lang="en-US" altLang="zh-TW" sz="1400" i="1">
                                  <a:latin typeface="Cambria Math" panose="02040503050406030204" pitchFamily="18" charset="0"/>
                                </a:rPr>
                              </m:ctrlPr>
                            </m:funcPr>
                            <m:fName>
                              <m:r>
                                <m:rPr>
                                  <m:sty m:val="p"/>
                                </m:rPr>
                                <a:rPr lang="en-US" altLang="zh-TW" sz="1400">
                                  <a:latin typeface="Cambria Math" panose="02040503050406030204" pitchFamily="18" charset="0"/>
                                </a:rPr>
                                <m:t>log</m:t>
                              </m:r>
                            </m:fName>
                            <m:e>
                              <m:d>
                                <m:dPr>
                                  <m:ctrlPr>
                                    <a:rPr lang="en-US" altLang="zh-TW" sz="1400" i="1">
                                      <a:latin typeface="Cambria Math" panose="02040503050406030204" pitchFamily="18" charset="0"/>
                                    </a:rPr>
                                  </m:ctrlPr>
                                </m:dPr>
                                <m:e>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func>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den>
                          </m:f>
                        </m:e>
                      </m:nary>
                      <m:sSup>
                        <m:sSupPr>
                          <m:ctrlPr>
                            <a:rPr lang="en-US" altLang="zh-TW" sz="1400" i="1">
                              <a:latin typeface="Cambria Math" panose="02040503050406030204" pitchFamily="18" charset="0"/>
                            </a:rPr>
                          </m:ctrlPr>
                        </m:sSupPr>
                        <m:e>
                          <m:d>
                            <m:dPr>
                              <m:ctrlPr>
                                <a:rPr lang="en-US" altLang="zh-TW" sz="1400" i="1">
                                  <a:latin typeface="Cambria Math" panose="02040503050406030204" pitchFamily="18" charset="0"/>
                                </a:rPr>
                              </m:ctrlPr>
                            </m:d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e>
                          </m:d>
                        </m:e>
                        <m:sup>
                          <m:r>
                            <a:rPr lang="en-US" altLang="zh-TW" sz="1400" i="1">
                              <a:latin typeface="Cambria Math" panose="02040503050406030204" pitchFamily="18" charset="0"/>
                            </a:rPr>
                            <m:t>2</m:t>
                          </m:r>
                        </m:sup>
                      </m:sSup>
                    </m:oMath>
                  </m:oMathPara>
                </a14:m>
                <a:endParaRPr lang="en-US" altLang="zh-TW" sz="1400" dirty="0">
                  <a:latin typeface="Consolas" panose="020B0609020204030204" pitchFamily="49" charset="0"/>
                </a:endParaRP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b="0" i="1" smtClean="0">
                                <a:latin typeface="Cambria Math" panose="02040503050406030204" pitchFamily="18" charset="0"/>
                              </a:rPr>
                              <m:t>𝐼𝐺</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i="1">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e>
                            </m:d>
                          </m:e>
                        </m:nary>
                      </m:e>
                    </m:func>
                    <m:r>
                      <a:rPr lang="en-US" altLang="zh-TW" sz="1200" i="1" smtClean="0">
                        <a:solidFill>
                          <a:srgbClr val="FF0000"/>
                        </a:solidFill>
                        <a:latin typeface="Cambria Math" panose="02040503050406030204" pitchFamily="18" charset="0"/>
                      </a:rPr>
                      <m:t>⇒</m:t>
                    </m:r>
                    <m:r>
                      <a:rPr lang="en-US" altLang="zh-TW" sz="1200" i="1">
                        <a:latin typeface="Cambria Math" panose="02040503050406030204" pitchFamily="18" charset="0"/>
                      </a:rPr>
                      <m:t>− </m:t>
                    </m:r>
                    <m:r>
                      <a:rPr lang="en-US" altLang="zh-TW" sz="1400" i="1">
                        <a:latin typeface="Cambria Math" panose="02040503050406030204" pitchFamily="18" charset="0"/>
                        <a:ea typeface="Cambria Math" panose="02040503050406030204" pitchFamily="18" charset="0"/>
                      </a:rPr>
                      <m:t>ℓ</m:t>
                    </m:r>
                    <m:r>
                      <a:rPr lang="en-US" altLang="zh-TW" sz="14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i="1">
                                    <a:latin typeface="Cambria Math" panose="02040503050406030204" pitchFamily="18" charset="0"/>
                                  </a:rPr>
                                  <m:t>𝑔</m:t>
                                </m:r>
                              </m:sub>
                              <m:sup>
                                <m:r>
                                  <a:rPr lang="en-US" altLang="zh-TW" sz="1200" i="1">
                                    <a:latin typeface="Cambria Math" panose="02040503050406030204" pitchFamily="18" charset="0"/>
                                  </a:rPr>
                                  <m:t> 2</m:t>
                                </m:r>
                              </m:sup>
                            </m:sSubSup>
                          </m:den>
                        </m:f>
                        <m:r>
                          <a:rPr lang="en-US" altLang="zh-TW" sz="1400" b="0" i="1" smtClean="0">
                            <a:latin typeface="Cambria Math" panose="02040503050406030204" pitchFamily="18" charset="0"/>
                          </a:rPr>
                          <m:t>+</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i="1">
                                    <a:latin typeface="Cambria Math" panose="02040503050406030204" pitchFamily="18" charset="0"/>
                                  </a:rPr>
                                  <m:t>0</m:t>
                                </m:r>
                              </m:sub>
                            </m:sSub>
                            <m:r>
                              <a:rPr lang="en-US" altLang="zh-TW" sz="1200" i="1">
                                <a:latin typeface="Cambria Math" panose="02040503050406030204" pitchFamily="18" charset="0"/>
                              </a:rPr>
                              <m:t>+1</m:t>
                            </m:r>
                          </m:e>
                        </m:d>
                        <m:r>
                          <a:rPr lang="en-US" altLang="zh-TW" sz="1200" i="1">
                            <a:latin typeface="Cambria Math" panose="02040503050406030204" pitchFamily="18" charset="0"/>
                          </a:rPr>
                          <m:t>∗</m:t>
                        </m:r>
                        <m:func>
                          <m:funcPr>
                            <m:ctrlPr>
                              <a:rPr lang="en-US" altLang="zh-TW" sz="1200" i="1">
                                <a:latin typeface="Cambria Math" panose="02040503050406030204" pitchFamily="18" charset="0"/>
                              </a:rPr>
                            </m:ctrlPr>
                          </m:funcPr>
                          <m:fName>
                            <m:r>
                              <m:rPr>
                                <m:sty m:val="p"/>
                              </m:rPr>
                              <a:rPr lang="en-US" altLang="zh-TW" sz="1200">
                                <a:latin typeface="Cambria Math" panose="02040503050406030204" pitchFamily="18" charset="0"/>
                              </a:rPr>
                              <m:t>log</m:t>
                            </m:r>
                          </m:fName>
                          <m:e>
                            <m:d>
                              <m:dPr>
                                <m:ctrlPr>
                                  <a:rPr lang="en-US" altLang="zh-TW" sz="1200" i="1">
                                    <a:latin typeface="Cambria Math" panose="02040503050406030204" pitchFamily="18" charset="0"/>
                                  </a:rPr>
                                </m:ctrlPr>
                              </m:dPr>
                              <m:e>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sub>
                                  <m:sup>
                                    <m:r>
                                      <a:rPr lang="en-US" altLang="zh-TW" sz="1400" i="1">
                                        <a:latin typeface="Cambria Math" panose="02040503050406030204" pitchFamily="18" charset="0"/>
                                      </a:rPr>
                                      <m:t> 2</m:t>
                                    </m:r>
                                  </m:sup>
                                </m:sSubSup>
                              </m:e>
                            </m:d>
                          </m:e>
                        </m:func>
                      </m:e>
                    </m:nary>
                  </m:oMath>
                </a14:m>
                <a:endParaRPr lang="en-US" altLang="zh-TW" sz="1500" b="1" dirty="0">
                  <a:solidFill>
                    <a:srgbClr val="7030A0"/>
                  </a:solidFill>
                  <a:latin typeface="Consolas" panose="020B0609020204030204" pitchFamily="49" charset="0"/>
                </a:endParaRPr>
              </a:p>
              <a:p>
                <a:pPr lvl="2"/>
                <a14:m>
                  <m:oMath xmlns:m="http://schemas.openxmlformats.org/officeDocument/2006/math">
                    <m:f>
                      <m:fPr>
                        <m:ctrlPr>
                          <a:rPr lang="en-US" altLang="zh-TW" sz="1500" b="1" i="1" smtClean="0">
                            <a:solidFill>
                              <a:srgbClr val="7030A0"/>
                            </a:solidFill>
                            <a:latin typeface="Cambria Math" panose="02040503050406030204" pitchFamily="18" charset="0"/>
                          </a:rPr>
                        </m:ctrlPr>
                      </m:fPr>
                      <m:num>
                        <m:r>
                          <a:rPr lang="en-US" altLang="zh-TW" sz="1500" b="1" i="1" smtClean="0">
                            <a:solidFill>
                              <a:srgbClr val="7030A0"/>
                            </a:solidFill>
                            <a:latin typeface="Cambria Math" panose="02040503050406030204" pitchFamily="18" charset="0"/>
                          </a:rPr>
                          <m:t>𝟏</m:t>
                        </m:r>
                      </m:num>
                      <m:den>
                        <m:r>
                          <a:rPr lang="en-US" altLang="zh-TW" sz="1500" b="1" i="1" smtClean="0">
                            <a:solidFill>
                              <a:srgbClr val="7030A0"/>
                            </a:solidFill>
                            <a:latin typeface="Cambria Math" panose="02040503050406030204" pitchFamily="18" charset="0"/>
                          </a:rPr>
                          <m:t>𝟐</m:t>
                        </m:r>
                      </m:den>
                    </m:f>
                    <m:r>
                      <a:rPr lang="en-US" altLang="zh-TW" sz="1500" b="1" i="1" smtClean="0">
                        <a:solidFill>
                          <a:srgbClr val="7030A0"/>
                        </a:solidFill>
                        <a:latin typeface="Cambria Math" panose="02040503050406030204" pitchFamily="18" charset="0"/>
                      </a:rPr>
                      <m:t>∗</m:t>
                    </m:r>
                  </m:oMath>
                </a14:m>
                <a:r>
                  <a:rPr lang="en-US" altLang="zh-TW" sz="1500" b="1" dirty="0">
                    <a:solidFill>
                      <a:srgbClr val="7030A0"/>
                    </a:solidFill>
                    <a:latin typeface="Cambria Math" panose="02040503050406030204" pitchFamily="18" charset="0"/>
                  </a:rPr>
                  <a:t> </a:t>
                </a:r>
                <a:r>
                  <a:rPr lang="en-US" altLang="zh-TW" sz="1500" b="1" dirty="0">
                    <a:solidFill>
                      <a:srgbClr val="7030A0"/>
                    </a:solidFill>
                    <a:latin typeface="Consolas" panose="020B0609020204030204" pitchFamily="49" charset="0"/>
                  </a:rPr>
                  <a:t>Quality Score</a:t>
                </a:r>
              </a:p>
              <a:p>
                <a:pPr lvl="2"/>
                <a:r>
                  <a:rPr lang="en-US" altLang="zh-TW" sz="1500" b="1" dirty="0">
                    <a:solidFill>
                      <a:srgbClr val="7030A0"/>
                    </a:solidFill>
                    <a:latin typeface="Consolas" panose="020B0609020204030204" pitchFamily="49" charset="0"/>
                  </a:rPr>
                  <a:t>(</a:t>
                </a:r>
                <a:r>
                  <a:rPr lang="en-US" altLang="zh-TW" sz="1500" b="1" dirty="0" err="1">
                    <a:solidFill>
                      <a:srgbClr val="7030A0"/>
                    </a:solidFill>
                    <a:latin typeface="Consolas" panose="020B0609020204030204" pitchFamily="49" charset="0"/>
                  </a:rPr>
                  <a:t>sp.CSepPen</a:t>
                </a:r>
                <a:r>
                  <a:rPr lang="en-US" altLang="zh-TW" sz="1500" b="1" dirty="0">
                    <a:solidFill>
                      <a:srgbClr val="7030A0"/>
                    </a:solidFill>
                    <a:latin typeface="Consolas" panose="020B0609020204030204" pitchFamily="49" charset="0"/>
                  </a:rPr>
                  <a:t>) </a:t>
                </a:r>
                <a:r>
                  <a:rPr lang="en-US" altLang="zh-TW" sz="1500" b="1" dirty="0" err="1">
                    <a:solidFill>
                      <a:srgbClr val="7030A0"/>
                    </a:solidFill>
                    <a:latin typeface="Consolas" panose="020B0609020204030204" pitchFamily="49" charset="0"/>
                  </a:rPr>
                  <a:t>Geman</a:t>
                </a:r>
                <a:r>
                  <a:rPr lang="en-US" altLang="zh-TW" sz="1500" b="1" dirty="0">
                    <a:solidFill>
                      <a:srgbClr val="7030A0"/>
                    </a:solidFill>
                    <a:latin typeface="Consolas" panose="020B0609020204030204" pitchFamily="49" charset="0"/>
                  </a:rPr>
                  <a:t>-McClure transformed FLD penalty for non-well-separated clusters.</a:t>
                </a:r>
              </a:p>
              <a:p>
                <a:pPr lvl="3">
                  <a:buFont typeface="Wingdings" panose="05000000000000000000" pitchFamily="2" charset="2"/>
                  <a:buChar char="n"/>
                </a:pPr>
                <a14:m>
                  <m:oMath xmlns:m="http://schemas.openxmlformats.org/officeDocument/2006/math">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𝐶𝑆𝑒𝑝𝑃𝑒𝑛</m:t>
                    </m:r>
                    <m:r>
                      <a:rPr lang="en-US" altLang="zh-TW" sz="1300" b="0" i="1" smtClean="0">
                        <a:solidFill>
                          <a:schemeClr val="tx1"/>
                        </a:solidFill>
                        <a:latin typeface="Cambria Math" panose="02040503050406030204" pitchFamily="18" charset="0"/>
                      </a:rPr>
                      <m:t>∗</m:t>
                    </m:r>
                    <m:nary>
                      <m:naryPr>
                        <m:chr m:val="∑"/>
                        <m:limLoc m:val="subSup"/>
                        <m:supHide m:val="on"/>
                        <m:ctrlPr>
                          <a:rPr lang="en-US" altLang="zh-TW" sz="1300" i="1" smtClean="0">
                            <a:solidFill>
                              <a:schemeClr val="tx1"/>
                            </a:solidFill>
                            <a:latin typeface="Cambria Math" panose="02040503050406030204" pitchFamily="18" charset="0"/>
                          </a:rPr>
                        </m:ctrlPr>
                      </m:naryPr>
                      <m:sub>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sub>
                      <m:sup/>
                      <m:e>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e>
                    </m:nary>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𝑔</m:t>
                    </m:r>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r>
                          <a:rPr lang="en-US" altLang="zh-TW" sz="1300" b="0" i="1" smtClean="0">
                            <a:solidFill>
                              <a:schemeClr val="tx1"/>
                            </a:solidFill>
                            <a:latin typeface="Cambria Math" panose="02040503050406030204" pitchFamily="18" charset="0"/>
                          </a:rPr>
                          <m:t>1, 2, 3</m:t>
                        </m:r>
                      </m:e>
                    </m:d>
                    <m:r>
                      <a:rPr lang="en-US" altLang="zh-TW" sz="1300" b="0" i="1" smtClean="0">
                        <a:solidFill>
                          <a:schemeClr val="tx1"/>
                        </a:solidFill>
                        <a:latin typeface="Cambria Math" panose="02040503050406030204" pitchFamily="18" charset="0"/>
                      </a:rPr>
                      <m:t>,  </m:t>
                    </m:r>
                  </m:oMath>
                </a14:m>
                <a:endParaRPr lang="en-US" altLang="zh-TW" sz="1300" b="0" dirty="0">
                  <a:solidFill>
                    <a:srgbClr val="7030A0"/>
                  </a:solidFill>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eqArr>
                            <m:eqArrPr>
                              <m:ctrlPr>
                                <a:rPr lang="en-US" altLang="zh-TW" sz="1300" b="0" i="1" smtClean="0">
                                  <a:solidFill>
                                    <a:schemeClr val="tx1"/>
                                  </a:solidFill>
                                  <a:latin typeface="Cambria Math" panose="02040503050406030204" pitchFamily="18" charset="0"/>
                                </a:rPr>
                              </m:ctrlPr>
                            </m:eqArrPr>
                            <m:e>
                              <m:f>
                                <m:fPr>
                                  <m:ctrlPr>
                                    <a:rPr lang="en-US" altLang="zh-TW" sz="1300" b="0" i="1" smtClean="0">
                                      <a:solidFill>
                                        <a:schemeClr val="tx1"/>
                                      </a:solidFill>
                                      <a:latin typeface="Cambria Math" panose="02040503050406030204" pitchFamily="18" charset="0"/>
                                    </a:rPr>
                                  </m:ctrlPr>
                                </m:fPr>
                                <m:num>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num>
                                <m:den>
                                  <m:r>
                                    <a:rPr lang="en-US" altLang="zh-TW" sz="1300" b="0" i="1" smtClean="0">
                                      <a:solidFill>
                                        <a:schemeClr val="tx1"/>
                                      </a:solidFill>
                                      <a:latin typeface="Cambria Math" panose="02040503050406030204" pitchFamily="18" charset="0"/>
                                    </a:rPr>
                                    <m:t>1+</m:t>
                                  </m:r>
                                  <m:f>
                                    <m:fPr>
                                      <m:ctrlPr>
                                        <a:rPr lang="en-US" altLang="zh-TW" sz="1300" b="0" i="1" smtClean="0">
                                          <a:solidFill>
                                            <a:schemeClr val="tx1"/>
                                          </a:solidFill>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𝐶𝑆𝑒𝑝𝑇h𝑟</m:t>
                                      </m:r>
                                    </m:den>
                                  </m:f>
                                </m:den>
                              </m:f>
                              <m:r>
                                <a:rPr lang="en-US" altLang="zh-TW" sz="1300" b="0" i="1" smtClean="0">
                                  <a:solidFill>
                                    <a:schemeClr val="tx1"/>
                                  </a:solidFill>
                                  <a:latin typeface="Cambria Math" panose="02040503050406030204" pitchFamily="18" charset="0"/>
                                </a:rPr>
                                <m:t>∗</m:t>
                              </m:r>
                              <m:d>
                                <m:dPr>
                                  <m:ctrlPr>
                                    <a:rPr lang="en-US" altLang="zh-TW" sz="1300" b="0" i="1" smtClean="0">
                                      <a:solidFill>
                                        <a:schemeClr val="tx1"/>
                                      </a:solidFill>
                                      <a:latin typeface="Cambria Math" panose="02040503050406030204" pitchFamily="18" charset="0"/>
                                    </a:rPr>
                                  </m:ctrlPr>
                                </m:dPr>
                                <m:e>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𝑖</m:t>
                                      </m:r>
                                    </m:sub>
                                  </m:sSub>
                                  <m:r>
                                    <a:rPr lang="en-US" altLang="zh-TW" sz="1300" b="0" i="1" smtClean="0">
                                      <a:solidFill>
                                        <a:schemeClr val="tx1"/>
                                      </a:solidFill>
                                      <a:latin typeface="Cambria Math" panose="02040503050406030204" pitchFamily="18" charset="0"/>
                                    </a:rPr>
                                    <m:t>+</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𝑗</m:t>
                                      </m:r>
                                    </m:sub>
                                  </m:sSub>
                                </m:e>
                              </m:d>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𝑜𝑡h𝑒𝑟</m:t>
                              </m:r>
                            </m:e>
                            <m:e>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1+</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b="0" i="1" smtClean="0">
                                          <a:latin typeface="Cambria Math" panose="02040503050406030204" pitchFamily="18" charset="0"/>
                                        </a:rPr>
                                        <m:t>2∗</m:t>
                                      </m:r>
                                      <m:r>
                                        <a:rPr lang="en-US" altLang="zh-TW" sz="1300" i="1">
                                          <a:latin typeface="Cambria Math" panose="02040503050406030204" pitchFamily="18" charset="0"/>
                                        </a:rPr>
                                        <m:t>𝐶𝑆𝑒𝑝𝑇h𝑟</m:t>
                                      </m:r>
                                    </m:den>
                                  </m:f>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3</m:t>
                                      </m:r>
                                    </m:sub>
                                  </m:sSub>
                                </m:e>
                              </m:d>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𝑖</m:t>
                              </m:r>
                              <m:r>
                                <a:rPr lang="en-US" altLang="zh-TW" sz="1300" b="0" i="1" smtClean="0">
                                  <a:latin typeface="Cambria Math" panose="02040503050406030204" pitchFamily="18" charset="0"/>
                                </a:rPr>
                                <m:t>=1, </m:t>
                              </m:r>
                              <m:r>
                                <a:rPr lang="en-US" altLang="zh-TW" sz="1300" b="0" i="1" smtClean="0">
                                  <a:latin typeface="Cambria Math" panose="02040503050406030204" pitchFamily="18" charset="0"/>
                                </a:rPr>
                                <m:t>𝑗</m:t>
                              </m:r>
                              <m:r>
                                <a:rPr lang="en-US" altLang="zh-TW" sz="1300" b="0" i="1" smtClean="0">
                                  <a:latin typeface="Cambria Math" panose="02040503050406030204" pitchFamily="18" charset="0"/>
                                </a:rPr>
                                <m:t>=3</m:t>
                              </m:r>
                            </m:e>
                          </m:eqArr>
                        </m:e>
                      </m:d>
                      <m:r>
                        <a:rPr lang="en-US" altLang="zh-TW" sz="1300" b="0" i="1" smtClean="0">
                          <a:solidFill>
                            <a:schemeClr val="tx1"/>
                          </a:solidFill>
                          <a:latin typeface="Cambria Math" panose="02040503050406030204" pitchFamily="18" charset="0"/>
                        </a:rPr>
                        <m:t>, </m:t>
                      </m:r>
                    </m:oMath>
                  </m:oMathPara>
                </a14:m>
                <a:endParaRPr lang="en-US" altLang="zh-TW" sz="1300" b="0" i="1" dirty="0">
                  <a:solidFill>
                    <a:schemeClr val="tx1"/>
                  </a:solidFill>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𝑗𝑖</m:t>
                          </m:r>
                        </m:sub>
                      </m:sSub>
                      <m:r>
                        <a:rPr lang="en-US" altLang="zh-TW" sz="1300" b="0" i="1" smtClean="0">
                          <a:solidFill>
                            <a:schemeClr val="tx1"/>
                          </a:solidFill>
                          <a:latin typeface="Cambria Math" panose="02040503050406030204" pitchFamily="18" charset="0"/>
                        </a:rPr>
                        <m:t>=</m:t>
                      </m:r>
                      <m:f>
                        <m:fPr>
                          <m:ctrlPr>
                            <a:rPr lang="en-US" altLang="zh-TW" sz="1300" b="0" i="1" smtClean="0">
                              <a:solidFill>
                                <a:schemeClr val="tx1"/>
                              </a:solidFill>
                              <a:latin typeface="Cambria Math" panose="02040503050406030204" pitchFamily="18" charset="0"/>
                            </a:rPr>
                          </m:ctrlPr>
                        </m:fPr>
                        <m:num>
                          <m:sSup>
                            <m:sSupPr>
                              <m:ctrlPr>
                                <a:rPr lang="en-US" altLang="zh-TW" sz="1300" b="0" i="1" smtClean="0">
                                  <a:solidFill>
                                    <a:schemeClr val="tx1"/>
                                  </a:solidFill>
                                  <a:latin typeface="Cambria Math" panose="02040503050406030204" pitchFamily="18" charset="0"/>
                                </a:rPr>
                              </m:ctrlPr>
                            </m:sSupPr>
                            <m:e>
                              <m:d>
                                <m:dPr>
                                  <m:ctrlPr>
                                    <a:rPr lang="en-US" altLang="zh-TW" sz="1300" b="0" i="1" smtClean="0">
                                      <a:solidFill>
                                        <a:schemeClr val="tx1"/>
                                      </a:solidFill>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𝑖</m:t>
                                      </m:r>
                                    </m:sub>
                                    <m:sup>
                                      <m:r>
                                        <a:rPr lang="en-US" altLang="zh-TW" sz="1300" i="1">
                                          <a:latin typeface="Cambria Math" panose="02040503050406030204" pitchFamily="18" charset="0"/>
                                        </a:rPr>
                                        <m:t>′</m:t>
                                      </m:r>
                                    </m:sup>
                                  </m:sSubSup>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𝑗</m:t>
                                      </m:r>
                                    </m:sub>
                                    <m:sup>
                                      <m:r>
                                        <a:rPr lang="en-US" altLang="zh-TW" sz="1300" i="1">
                                          <a:latin typeface="Cambria Math" panose="02040503050406030204" pitchFamily="18" charset="0"/>
                                        </a:rPr>
                                        <m:t>′</m:t>
                                      </m:r>
                                    </m:sup>
                                  </m:sSubSup>
                                </m:e>
                              </m:d>
                            </m:e>
                            <m:sup>
                              <m:r>
                                <a:rPr lang="en-US" altLang="zh-TW" sz="1300" b="0" i="1" smtClean="0">
                                  <a:solidFill>
                                    <a:schemeClr val="tx1"/>
                                  </a:solidFill>
                                  <a:latin typeface="Cambria Math" panose="02040503050406030204" pitchFamily="18" charset="0"/>
                                </a:rPr>
                                <m:t>2</m:t>
                              </m:r>
                            </m:sup>
                          </m:s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b="0" i="1" smtClean="0">
                                  <a:latin typeface="Cambria Math" panose="02040503050406030204" pitchFamily="18" charset="0"/>
                                </a:rPr>
                                <m:t>𝑖</m:t>
                              </m:r>
                            </m:sub>
                            <m:sup>
                              <m:r>
                                <a:rPr lang="en-US" altLang="zh-TW" sz="1200" i="1">
                                  <a:latin typeface="Cambria Math" panose="02040503050406030204" pitchFamily="18" charset="0"/>
                                </a:rPr>
                                <m:t> 2</m:t>
                              </m:r>
                            </m:sup>
                          </m:sSubSup>
                          <m:r>
                            <a:rPr lang="en-US" altLang="zh-TW" sz="12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𝑗</m:t>
                              </m:r>
                            </m:sub>
                            <m:sup>
                              <m:r>
                                <a:rPr lang="en-US" altLang="zh-TW" sz="1400" i="1">
                                  <a:latin typeface="Cambria Math" panose="02040503050406030204" pitchFamily="18" charset="0"/>
                                </a:rPr>
                                <m:t> 2</m:t>
                              </m:r>
                            </m:sup>
                          </m:sSubSup>
                        </m:den>
                      </m:f>
                      <m:r>
                        <a:rPr lang="en-US" altLang="zh-TW" sz="1300" b="0" i="1" smtClean="0">
                          <a:solidFill>
                            <a:schemeClr val="tx1"/>
                          </a:solidFill>
                          <a:latin typeface="Cambria Math" panose="02040503050406030204" pitchFamily="18" charset="0"/>
                        </a:rPr>
                        <m:t>,   </m:t>
                      </m:r>
                      <m:r>
                        <a:rPr lang="en-US" altLang="zh-TW" sz="1300" i="1">
                          <a:latin typeface="Cambria Math" panose="02040503050406030204" pitchFamily="18" charset="0"/>
                        </a:rPr>
                        <m:t>𝐶𝑆𝑒𝑝𝑃𝑒𝑛</m:t>
                      </m:r>
                      <m:r>
                        <a:rPr lang="en-US" altLang="zh-TW" sz="1300" i="1">
                          <a:latin typeface="Cambria Math" panose="02040503050406030204" pitchFamily="18" charset="0"/>
                        </a:rPr>
                        <m:t>=0.1,  </m:t>
                      </m:r>
                      <m:r>
                        <a:rPr lang="en-US" altLang="zh-TW" sz="1300" i="1">
                          <a:latin typeface="Cambria Math" panose="02040503050406030204" pitchFamily="18" charset="0"/>
                        </a:rPr>
                        <m:t>𝐶𝑆𝑒𝑝𝑇h𝑟</m:t>
                      </m:r>
                      <m:r>
                        <a:rPr lang="en-US" altLang="zh-TW" sz="1300" i="1">
                          <a:latin typeface="Cambria Math" panose="02040503050406030204" pitchFamily="18" charset="0"/>
                        </a:rPr>
                        <m:t>=4</m:t>
                      </m:r>
                    </m:oMath>
                  </m:oMathPara>
                </a14:m>
                <a:endParaRPr lang="en-US" altLang="zh-TW" sz="1300" b="0" dirty="0">
                  <a:solidFill>
                    <a:schemeClr val="tx1"/>
                  </a:solidFill>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FD509972-9193-5DF8-AF6D-F70A40ED4C3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3041E44-01F8-F7FF-DD70-004FFC996953}"/>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D9B5A9A-B566-25EB-BB21-526F4656FBC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11697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rPr>
                  <a:t>Relative Probability for Each Partition under Posterior Information.</a:t>
                </a:r>
              </a:p>
              <a:p>
                <a:pPr lvl="2"/>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Quality Score </a:t>
                </a:r>
                <a14:m>
                  <m:oMath xmlns:m="http://schemas.openxmlformats.org/officeDocument/2006/math">
                    <m:sSub>
                      <m:sSubPr>
                        <m:ctrlPr>
                          <a:rPr kumimoji="0" lang="en-US" altLang="zh-TW" sz="140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ctrlPr>
                      </m:sSubPr>
                      <m:e>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𝑄</m:t>
                        </m:r>
                      </m:e>
                      <m:sub>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sub>
                    </m:sSub>
                  </m:oMath>
                </a14:m>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 for partition </a:t>
                </a:r>
                <a14:m>
                  <m:oMath xmlns:m="http://schemas.openxmlformats.org/officeDocument/2006/math">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oMath>
                </a14:m>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2"/>
                <a:r>
                  <a:rPr lang="en-US" altLang="zh-TW" sz="1400" dirty="0">
                    <a:latin typeface="Calibri"/>
                    <a:ea typeface="新細明體" panose="02020500000000000000" pitchFamily="18" charset="-120"/>
                  </a:rPr>
                  <a:t>Relative Probability </a:t>
                </a:r>
                <a14:m>
                  <m:oMath xmlns:m="http://schemas.openxmlformats.org/officeDocument/2006/math">
                    <m:sSub>
                      <m:sSubPr>
                        <m:ctrlPr>
                          <a:rPr lang="en-US" altLang="zh-TW" sz="1400" b="0" i="1" smtClean="0">
                            <a:latin typeface="Cambria Math" panose="02040503050406030204" pitchFamily="18" charset="0"/>
                            <a:ea typeface="新細明體" panose="02020500000000000000" pitchFamily="18" charset="-120"/>
                          </a:rPr>
                        </m:ctrlPr>
                      </m:sSubPr>
                      <m:e>
                        <m:r>
                          <a:rPr lang="en-US" altLang="zh-TW" sz="1400" b="0" i="1" smtClean="0">
                            <a:latin typeface="Cambria Math" panose="02040503050406030204" pitchFamily="18" charset="0"/>
                            <a:ea typeface="新細明體" panose="02020500000000000000" pitchFamily="18" charset="-120"/>
                          </a:rPr>
                          <m:t>𝑞</m:t>
                        </m:r>
                      </m:e>
                      <m:sub>
                        <m:r>
                          <a:rPr lang="en-US" altLang="zh-TW" sz="1400" b="0" i="1" smtClean="0">
                            <a:latin typeface="Cambria Math" panose="02040503050406030204" pitchFamily="18" charset="0"/>
                            <a:ea typeface="新細明體" panose="02020500000000000000" pitchFamily="18" charset="-120"/>
                          </a:rPr>
                          <m:t>𝑖</m:t>
                        </m:r>
                        <m:r>
                          <a:rPr lang="en-US" altLang="zh-TW" sz="1400" b="0" i="1" smtClean="0">
                            <a:latin typeface="Cambria Math" panose="02040503050406030204" pitchFamily="18" charset="0"/>
                            <a:ea typeface="新細明體" panose="02020500000000000000" pitchFamily="18" charset="-120"/>
                          </a:rPr>
                          <m:t>,</m:t>
                        </m:r>
                        <m:r>
                          <a:rPr lang="en-US" altLang="zh-TW" sz="1400" b="0" i="1" smtClean="0">
                            <a:latin typeface="Cambria Math" panose="02040503050406030204" pitchFamily="18" charset="0"/>
                            <a:ea typeface="新細明體" panose="02020500000000000000" pitchFamily="18" charset="-120"/>
                          </a:rPr>
                          <m:t>𝑗</m:t>
                        </m:r>
                      </m:sub>
                    </m:sSub>
                    <m:r>
                      <a:rPr lang="en-US" altLang="zh-TW" sz="1400" b="0" i="1" smtClean="0">
                        <a:latin typeface="Cambria Math" panose="02040503050406030204" pitchFamily="18" charset="0"/>
                        <a:ea typeface="新細明體" panose="02020500000000000000" pitchFamily="18" charset="-120"/>
                      </a:rPr>
                      <m:t>=</m:t>
                    </m:r>
                    <m:f>
                      <m:fPr>
                        <m:ctrlPr>
                          <a:rPr lang="en-US" altLang="zh-TW" sz="1400" b="0" i="1" smtClean="0">
                            <a:latin typeface="Cambria Math" panose="02040503050406030204" pitchFamily="18" charset="0"/>
                            <a:ea typeface="新細明體" panose="02020500000000000000" pitchFamily="18" charset="-120"/>
                          </a:rPr>
                        </m:ctrlPr>
                      </m:fPr>
                      <m:num>
                        <m:func>
                          <m:funcPr>
                            <m:ctrlPr>
                              <a:rPr lang="en-US" altLang="zh-TW" sz="1400" b="0" i="1" smtClean="0">
                                <a:latin typeface="Cambria Math" panose="02040503050406030204" pitchFamily="18" charset="0"/>
                                <a:ea typeface="新細明體" panose="02020500000000000000" pitchFamily="18" charset="-120"/>
                              </a:rPr>
                            </m:ctrlPr>
                          </m:funcPr>
                          <m:fName>
                            <m:r>
                              <m:rPr>
                                <m:sty m:val="p"/>
                              </m:rPr>
                              <a:rPr lang="en-US" altLang="zh-TW" sz="1400" b="0" i="0" smtClean="0">
                                <a:latin typeface="Cambria Math" panose="02040503050406030204" pitchFamily="18" charset="0"/>
                                <a:ea typeface="新細明體" panose="02020500000000000000" pitchFamily="18" charset="-120"/>
                              </a:rPr>
                              <m:t>exp</m:t>
                            </m:r>
                          </m:fName>
                          <m:e>
                            <m:d>
                              <m:dPr>
                                <m:ctrlPr>
                                  <a:rPr lang="en-US" altLang="zh-TW" sz="1400" b="0" i="1" smtClean="0">
                                    <a:latin typeface="Cambria Math" panose="02040503050406030204" pitchFamily="18" charset="0"/>
                                    <a:ea typeface="新細明體" panose="02020500000000000000" pitchFamily="18" charset="-120"/>
                                  </a:rPr>
                                </m:ctrlPr>
                              </m:dPr>
                              <m:e>
                                <m:r>
                                  <a:rPr lang="en-US" altLang="zh-TW" sz="1400" b="0" i="1" smtClean="0">
                                    <a:latin typeface="Cambria Math" panose="02040503050406030204" pitchFamily="18" charset="0"/>
                                    <a:ea typeface="新細明體" panose="02020500000000000000" pitchFamily="18" charset="-12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 </m:t>
                                    </m:r>
                                    <m:r>
                                      <a:rPr lang="en-US" altLang="zh-TW" sz="1400" i="1">
                                        <a:latin typeface="Cambria Math" panose="02040503050406030204" pitchFamily="18" charset="0"/>
                                      </a:rPr>
                                      <m:t>𝑗</m:t>
                                    </m:r>
                                  </m:sub>
                                </m:sSub>
                              </m:e>
                            </m:d>
                          </m:e>
                        </m:func>
                      </m:num>
                      <m:den>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m:t>
                                        </m:r>
                                        <m:r>
                                          <a:rPr lang="en-US" altLang="zh-TW" sz="1400" i="1">
                                            <a:latin typeface="Cambria Math" panose="02040503050406030204" pitchFamily="18" charset="0"/>
                                          </a:rPr>
                                          <m:t>𝑗</m:t>
                                        </m:r>
                                      </m:sub>
                                    </m:sSub>
                                  </m:e>
                                </m:func>
                              </m:e>
                            </m:d>
                          </m:e>
                        </m:func>
                      </m:den>
                    </m:f>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func>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d>
                      </m:e>
                    </m:func>
                  </m:oMath>
                </a14:m>
                <a:endParaRPr lang="en-US" altLang="zh-TW" sz="1400" b="0" i="1" dirty="0">
                  <a:latin typeface="Cambria Math" panose="02040503050406030204" pitchFamily="18"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𝑜𝑓</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𝑆𝑝𝑒𝑐𝑖𝑓𝑖𝑒𝑑</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𝑃𝑎𝑟𝑡𝑖𝑡𝑖𝑜𝑛</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r>
                            <a:rPr lang="en-US" altLang="zh-TW" sz="1400" b="0" i="1" smtClean="0">
                              <a:latin typeface="Cambria Math" panose="02040503050406030204" pitchFamily="18" charset="0"/>
                            </a:rPr>
                            <m:t>)</m:t>
                          </m:r>
                        </m:num>
                        <m:den>
                          <m:r>
                            <a:rPr lang="en-US" altLang="zh-TW" sz="1400" b="0" i="1" smtClean="0">
                              <a:latin typeface="Cambria Math" panose="02040503050406030204" pitchFamily="18" charset="0"/>
                            </a:rPr>
                            <m:t>𝑀𝑎𝑥𝑖𝑚𝑎𝑙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den>
                      </m:f>
                    </m:oMath>
                  </m:oMathPara>
                </a14:m>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r="-302"/>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19DCA2E0-98FC-22D8-9E26-FBD8A38ACF96}"/>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9F92852-868E-8530-1C5A-AE5390760869}"/>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356D2369-DF76-E95A-04EA-BBCD5CF01F4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7606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86209"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 after dividing</a:t>
                </a:r>
                <a:r>
                  <a:rPr kumimoji="0" lang="en-US" altLang="zh-TW" sz="1700" b="1" i="0" u="none" strike="noStrike" kern="1200" cap="none" spc="0" normalizeH="0" noProof="0" dirty="0">
                    <a:ln>
                      <a:noFill/>
                    </a:ln>
                    <a:solidFill>
                      <a:srgbClr val="7030A0"/>
                    </a:solidFill>
                    <a:effectLst/>
                    <a:uLnTx/>
                    <a:uFillTx/>
                    <a:latin typeface="Calibri"/>
                    <a:ea typeface="新細明體" panose="02020500000000000000" pitchFamily="18" charset="-120"/>
                  </a:rPr>
                  <a:t> </a:t>
                </a:r>
                <a14:m>
                  <m:oMath xmlns:m="http://schemas.openxmlformats.org/officeDocument/2006/math">
                    <m:sSub>
                      <m:sSubPr>
                        <m:ctrlP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ctrlPr>
                      </m:sSubPr>
                      <m:e>
                        <m: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t>𝒒</m:t>
                        </m:r>
                      </m:e>
                      <m:sub>
                        <m:r>
                          <a:rPr lang="en-US" altLang="zh-TW" sz="1700" b="1" i="1">
                            <a:solidFill>
                              <a:srgbClr val="7030A0"/>
                            </a:solidFill>
                            <a:latin typeface="Cambria Math" panose="02040503050406030204" pitchFamily="18" charset="0"/>
                          </a:rPr>
                          <m:t>∙∙</m:t>
                        </m:r>
                      </m:sub>
                    </m:sSub>
                  </m:oMath>
                </a14:m>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a:t>
                </a: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86209" y="1140398"/>
                <a:ext cx="6055923" cy="5136132"/>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extLst>
                  <p:ext uri="{D42A27DB-BD31-4B8C-83A1-F6EECF244321}">
                    <p14:modId xmlns:p14="http://schemas.microsoft.com/office/powerpoint/2010/main" val="2318128576"/>
                  </p:ext>
                </p:extLst>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4A3B3E5B-D424-BF8D-FB83-EE6B50A3BE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28097" y="2106138"/>
            <a:ext cx="5702350" cy="4258690"/>
          </a:xfrm>
          <a:prstGeom prst="rect">
            <a:avLst/>
          </a:prstGeom>
        </p:spPr>
      </p:pic>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36D457A6-566D-7304-125D-FA0B3207D8E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90552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1705"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a:t>
                </a: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a:t>
                </a:r>
                <a:r>
                  <a:rPr lang="en-US" altLang="zh-TW" sz="1800" dirty="0"/>
                  <a:t> being</a:t>
                </a:r>
                <a:r>
                  <a:rPr lang="en-US" altLang="zh-TW" sz="1800" dirty="0">
                    <a:latin typeface="Calibri"/>
                    <a:ea typeface="新細明體" panose="02020500000000000000" pitchFamily="18" charset="-120"/>
                  </a:rPr>
                  <a:t> AA genotype: </a:t>
                </a:r>
                <a14:m>
                  <m:oMath xmlns:m="http://schemas.openxmlformats.org/officeDocument/2006/math">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a:t>
                </a:r>
                <a:r>
                  <a:rPr lang="en-US" altLang="zh-TW" sz="1800" dirty="0"/>
                  <a:t>being </a:t>
                </a:r>
                <a:r>
                  <a:rPr lang="en-US" altLang="zh-TW" sz="1800" dirty="0">
                    <a:latin typeface="Calibri"/>
                    <a:ea typeface="新細明體" panose="02020500000000000000" pitchFamily="18" charset="-120"/>
                  </a:rPr>
                  <a:t>BB genotype: </a:t>
                </a:r>
                <a14:m>
                  <m:oMath xmlns:m="http://schemas.openxmlformats.org/officeDocument/2006/math">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being AB genotype: </a:t>
                </a:r>
                <a14:m>
                  <m:oMath xmlns:m="http://schemas.openxmlformats.org/officeDocument/2006/math">
                    <m:r>
                      <a:rPr lang="en-US" altLang="zh-TW" sz="1800" b="0" i="0" smtClean="0">
                        <a:latin typeface="Cambria Math" panose="02040503050406030204" pitchFamily="18" charset="0"/>
                      </a:rPr>
                      <m:t>1−</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e>
                    </m:d>
                    <m:r>
                      <a:rPr lang="en-US" altLang="zh-TW" sz="1800" b="0" i="1" smtClean="0">
                        <a:latin typeface="Cambria Math" panose="02040503050406030204" pitchFamily="18" charset="0"/>
                      </a:rPr>
                      <m:t>−</m:t>
                    </m:r>
                    <m:f>
                      <m:fPr>
                        <m:ctrlPr>
                          <a:rPr lang="en-US" altLang="zh-TW" sz="1800" i="1">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r>
                      <a:rPr lang="en-US" altLang="zh-TW" sz="1800" b="0" i="1" smtClean="0">
                        <a:latin typeface="Cambria Math" panose="02040503050406030204" pitchFamily="18" charset="0"/>
                      </a:rPr>
                      <m:t>=</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i="1">
                                <a:latin typeface="Cambria Math" panose="02040503050406030204" pitchFamily="18" charset="0"/>
                              </a:rPr>
                              <m:t>𝑖</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𝑖</m:t>
                                </m:r>
                                <m:r>
                                  <a:rPr lang="en-US" altLang="zh-TW" sz="1800" i="1">
                                    <a:latin typeface="Cambria Math" panose="02040503050406030204" pitchFamily="18" charset="0"/>
                                  </a:rPr>
                                  <m:t>∙</m:t>
                                </m:r>
                              </m:sub>
                            </m:sSub>
                          </m:e>
                        </m:nary>
                        <m:r>
                          <a:rPr lang="en-US" altLang="zh-TW" sz="1800" b="0" i="1" smtClean="0">
                            <a:latin typeface="Cambria Math" panose="02040503050406030204" pitchFamily="18" charset="0"/>
                          </a:rPr>
                          <m:t>−</m:t>
                        </m:r>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r>
                  <a:rPr lang="en-US" altLang="zh-TW" sz="1800" b="1" dirty="0">
                    <a:solidFill>
                      <a:srgbClr val="7030A0"/>
                    </a:solidFill>
                    <a:latin typeface="Calibri"/>
                    <a:ea typeface="新細明體" panose="02020500000000000000" pitchFamily="18" charset="-120"/>
                  </a:rPr>
                  <a:t> </a:t>
                </a:r>
              </a:p>
              <a:p>
                <a:pPr marL="360000" lvl="1" indent="0">
                  <a:buNone/>
                </a:pPr>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1705" y="1140398"/>
                <a:ext cx="6055923" cy="5136132"/>
              </a:xfrm>
              <a:prstGeom prst="rect">
                <a:avLst/>
              </a:prstGeom>
              <a:blipFill>
                <a:blip r:embed="rId2"/>
                <a:stretch>
                  <a:fillRect r="-11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534B1E42-FB51-5713-1619-6742DD4467E2}"/>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90170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22514" y="2130425"/>
            <a:ext cx="8098972" cy="1470025"/>
          </a:xfrm>
        </p:spPr>
        <p:txBody>
          <a:bodyPr/>
          <a:lstStyle/>
          <a:p>
            <a:r>
              <a:rPr lang="en-US" altLang="zh-TW" dirty="0"/>
              <a:t>Bioinformatics Analysis – Genotyping (GT), APT, CPT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9398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0" dirty="0">
                    <a:effectLst/>
                    <a:latin typeface="Consolas" panose="020B0609020204030204" pitchFamily="49" charset="0"/>
                  </a:rPr>
                  <a:t>Update 2D Data model parameters with soft assignment of each data bin</a:t>
                </a:r>
                <a:endParaRPr lang="en-US" altLang="zh-TW" sz="1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2"/>
                                  <m:mcJc m:val="center"/>
                                </m:mcPr>
                              </m:mc>
                            </m:mcs>
                            <m:ctrlPr>
                              <a:rPr lang="en-US" altLang="zh-TW" sz="1400" b="1" i="1" smtClean="0">
                                <a:latin typeface="Cambria Math" panose="02040503050406030204" pitchFamily="18" charset="0"/>
                              </a:rPr>
                            </m:ctrlPr>
                          </m:mPr>
                          <m:mr>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smtClean="0">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𝑥𝑥</m:t>
                                        </m:r>
                                        <m:r>
                                          <a:rPr lang="en-US" altLang="zh-TW" sz="1400" i="1">
                                            <a:latin typeface="Cambria Math" panose="02040503050406030204" pitchFamily="18" charset="0"/>
                                          </a:rPr>
                                          <m:t>120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mr>
                              </m:m>
                            </m:e>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e>
                                    <m:r>
                                      <a:rPr lang="en-US" altLang="zh-TW" sz="1400" b="1" i="1">
                                        <a:latin typeface="Cambria Math" panose="02040503050406030204" pitchFamily="18" charset="0"/>
                                      </a:rPr>
                                      <m:t>𝟎</m:t>
                                    </m:r>
                                  </m:e>
                                </m:mr>
                              </m:m>
                            </m:e>
                          </m:mr>
                          <m:mr>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1</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
                            </m:e>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mr>
                              </m:m>
                            </m:e>
                          </m:mr>
                        </m:m>
                      </m:e>
                    </m:d>
                    <m:r>
                      <a:rPr lang="en-US" altLang="zh-TW" sz="1400" b="1" i="1">
                        <a:latin typeface="Cambria Math" panose="02040503050406030204" pitchFamily="18" charset="0"/>
                      </a:rPr>
                      <m:t>,</m:t>
                    </m:r>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r>
                      <a:rPr lang="en-US" altLang="zh-TW" sz="1400" b="1" i="1">
                        <a:latin typeface="Cambria Math" panose="02040503050406030204" pitchFamily="18" charset="0"/>
                      </a:rPr>
                      <m:t>=</m:t>
                    </m:r>
                    <m:d>
                      <m:dPr>
                        <m:begChr m:val="["/>
                        <m:endChr m:val="]"/>
                        <m:ctrlPr>
                          <a:rPr lang="en-US" altLang="zh-TW" sz="1400" b="1" i="1" smtClean="0">
                            <a:latin typeface="Cambria Math" panose="02040503050406030204" pitchFamily="18" charset="0"/>
                          </a:rPr>
                        </m:ctrlPr>
                      </m:dPr>
                      <m:e>
                        <m:m>
                          <m:mPr>
                            <m:mcs>
                              <m:mc>
                                <m:mcPr>
                                  <m:count m:val="3"/>
                                  <m:mcJc m:val="center"/>
                                </m:mcPr>
                              </m:mc>
                            </m:mcs>
                            <m:ctrlPr>
                              <a:rPr lang="en-US" altLang="zh-TW" sz="1400" b="1" i="1" smtClean="0">
                                <a:latin typeface="Cambria Math" panose="02040503050406030204" pitchFamily="18" charset="0"/>
                              </a:rPr>
                            </m:ctrlPr>
                          </m:mPr>
                          <m:mr>
                            <m:e>
                              <m:m>
                                <m:mPr>
                                  <m:mcs>
                                    <m:mc>
                                      <m:mcPr>
                                        <m:count m:val="2"/>
                                        <m:mcJc m:val="center"/>
                                      </m:mcPr>
                                    </m:mc>
                                  </m:mcs>
                                  <m:ctrlPr>
                                    <a:rPr lang="en-US" altLang="zh-TW" sz="1400" b="1"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m:t>
                                    </m:r>
                                  </m:e>
                                </m:mr>
                                <m:mr>
                                  <m:e/>
                                  <m:e/>
                                </m:mr>
                              </m:m>
                            </m:e>
                            <m:e>
                              <m:m>
                                <m:mPr>
                                  <m:mcs>
                                    <m:mc>
                                      <m:mcPr>
                                        <m:count m:val="2"/>
                                        <m:mcJc m:val="center"/>
                                      </m:mcPr>
                                    </m:mc>
                                  </m:mcs>
                                  <m:ctrlPr>
                                    <a:rPr lang="en-US" altLang="zh-TW" sz="1400" b="1" i="1">
                                      <a:latin typeface="Cambria Math" panose="02040503050406030204" pitchFamily="18" charset="0"/>
                                    </a:rPr>
                                  </m:ctrlPr>
                                </m:mPr>
                                <m:mr>
                                  <m:e>
                                    <m:r>
                                      <m:rPr>
                                        <m:brk m:alnAt="7"/>
                                      </m:rPr>
                                      <a:rPr lang="en-US" altLang="zh-TW" sz="1400" b="1" i="1" smtClean="0">
                                        <a:latin typeface="Cambria Math" panose="02040503050406030204" pitchFamily="18" charset="0"/>
                                      </a:rPr>
                                      <m:t> </m:t>
                                    </m:r>
                                    <m:r>
                                      <a:rPr lang="en-US" altLang="zh-TW" sz="1400" b="1" i="1" smtClean="0">
                                        <a:latin typeface="Cambria Math" panose="02040503050406030204" pitchFamily="18" charset="0"/>
                                      </a:rPr>
                                      <m:t>           </m:t>
                                    </m:r>
                                  </m:e>
                                  <m:e>
                                    <m:r>
                                      <a:rPr lang="en-US" altLang="zh-TW" sz="1400" b="1" i="1" smtClean="0">
                                        <a:latin typeface="Cambria Math" panose="02040503050406030204" pitchFamily="18" charset="0"/>
                                      </a:rPr>
                                      <m:t>𝟎</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        </m:t>
                                    </m:r>
                                  </m:e>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e/>
                                </m:mr>
                                <m: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        </m:t>
                                    </m:r>
                                    <m:r>
                                      <a:rPr lang="en-US" altLang="zh-TW" sz="1400" b="1" i="1">
                                        <a:latin typeface="Cambria Math" panose="02040503050406030204" pitchFamily="18" charset="0"/>
                                      </a:rPr>
                                      <m:t>⋮</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𝟎</m:t>
                                    </m:r>
                                  </m:e>
                                  <m:e>
                                    <m:r>
                                      <a:rPr lang="en-US" altLang="zh-TW" sz="1400" b="1" i="1" smtClean="0">
                                        <a:latin typeface="Cambria Math" panose="02040503050406030204" pitchFamily="18" charset="0"/>
                                      </a:rPr>
                                      <m:t>             </m:t>
                                    </m:r>
                                  </m:e>
                                </m:mr>
                              </m:m>
                            </m:e>
                            <m:e>
                              <m:m>
                                <m:mPr>
                                  <m:mcs>
                                    <m:mc>
                                      <m:mcPr>
                                        <m:count m:val="2"/>
                                        <m:mcJc m:val="center"/>
                                      </m:mcPr>
                                    </m:mc>
                                  </m:mcs>
                                  <m:ctrlPr>
                                    <a:rPr lang="en-US" altLang="zh-TW" sz="1400" b="1" i="1">
                                      <a:latin typeface="Cambria Math" panose="02040503050406030204" pitchFamily="18" charset="0"/>
                                    </a:rPr>
                                  </m:ctrlPr>
                                </m:mPr>
                                <m:mr>
                                  <m:e/>
                                  <m:e/>
                                </m:mr>
                                <m:mr>
                                  <m:e/>
                                  <m:e>
                                    <m:r>
                                      <a:rPr lang="en-US" altLang="zh-TW" sz="1400" b="1" i="1" smtClean="0">
                                        <a:latin typeface="Cambria Math" panose="02040503050406030204" pitchFamily="18" charset="0"/>
                                      </a:rPr>
                                      <m:t>…</m:t>
                                    </m:r>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1</m:t>
                                            </m:r>
                                          </m:sub>
                                        </m:sSub>
                                      </m:e>
                                    </m:nary>
                                  </m:e>
                                </m:mr>
                              </m:m>
                            </m:e>
                          </m:mr>
                        </m:m>
                      </m:e>
                    </m:d>
                  </m:oMath>
                </a14:m>
                <a:endParaRPr lang="en-US" altLang="zh-TW" sz="1400" b="1" dirty="0">
                  <a:latin typeface="Consolas" panose="020B0609020204030204" pitchFamily="49" charset="0"/>
                </a:endParaRPr>
              </a:p>
              <a:p>
                <a:pPr lvl="2">
                  <a:lnSpc>
                    <a:spcPct val="120000"/>
                  </a:lnSpc>
                </a:pPr>
                <a14:m>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y</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20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30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30</m:t>
                                        </m:r>
                                      </m:sub>
                                    </m:sSub>
                                  </m:e>
                                </m:mr>
                              </m:m>
                            </m:e>
                          </m:mr>
                        </m:m>
                      </m:e>
                    </m:d>
                    <m:r>
                      <a:rPr lang="en-US" altLang="zh-TW" sz="1400" i="1">
                        <a:latin typeface="Cambria Math" panose="02040503050406030204" pitchFamily="18" charset="0"/>
                      </a:rPr>
                      <m:t>,       </m:t>
                    </m:r>
                    <m:r>
                      <a:rPr lang="en-US" altLang="zh-TW" sz="1400" b="0" i="1" smtClean="0">
                        <a:latin typeface="Cambria Math" panose="02040503050406030204" pitchFamily="18" charset="0"/>
                      </a:rPr>
                      <m:t>       </m:t>
                    </m:r>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𝑦</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mr>
                              </m:m>
                            </m:e>
                          </m:mr>
                        </m:m>
                      </m:e>
                    </m:d>
                  </m:oMath>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CDDAF778-A081-6BDC-9702-87753FFBD6A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806935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850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300" b="0" dirty="0">
                    <a:effectLst/>
                    <a:latin typeface="Consolas" panose="020B0609020204030204" pitchFamily="49" charset="0"/>
                  </a:rPr>
                  <a:t>Update 2D Data model parameters with soft assignment of each data bin</a:t>
                </a:r>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𝑘</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i="1" dirty="0">
                              <a:latin typeface="Cambria Math" panose="02040503050406030204" pitchFamily="18" charset="0"/>
                            </a:rPr>
                            <m:t>𝑥</m:t>
                          </m:r>
                          <m:r>
                            <a:rPr lang="en-US" altLang="zh-TW" sz="1400" dirty="0">
                              <a:latin typeface="Cambria Math" panose="02040503050406030204" pitchFamily="18" charset="0"/>
                            </a:rPr>
                            <m:t> 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oMath>
                  </m:oMathPara>
                </a14:m>
                <a:endParaRPr lang="en-US" altLang="zh-TW" sz="14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lvl="2">
                  <a:lnSpc>
                    <a:spcPct val="120000"/>
                  </a:lnSpc>
                </a:pPr>
                <a:endParaRPr lang="en-US" altLang="zh-TW" sz="1400" b="1" i="1" dirty="0">
                  <a:latin typeface="Cambria Math" panose="02040503050406030204" pitchFamily="18"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t="-1152" r="-2070"/>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9679EB10-6B71-8F32-7727-CCB23218617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63875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260775" y="1120815"/>
                <a:ext cx="6081623" cy="5455911"/>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100" b="0" dirty="0">
                    <a:effectLst/>
                    <a:latin typeface="Consolas" panose="020B0609020204030204" pitchFamily="49" charset="0"/>
                  </a:rPr>
                  <a:t>Update 2D Data model parameters with soft assignment of each data bin.</a:t>
                </a:r>
                <a:endParaRPr lang="en-US" altLang="zh-TW" sz="2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200" b="0" i="1" smtClean="0">
                                        <a:latin typeface="Cambria Math" panose="02040503050406030204" pitchFamily="18" charset="0"/>
                                      </a:rPr>
                                      <m:t>𝑦</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r>
                                  <a:rPr lang="en-US" altLang="zh-TW" sz="1600" i="1">
                                    <a:latin typeface="Cambria Math" panose="02040503050406030204" pitchFamily="18" charset="0"/>
                                  </a:rPr>
                                  <m:t>𝑥</m:t>
                                </m:r>
                                <m:sSub>
                                  <m:sSubPr>
                                    <m:ctrlPr>
                                      <a:rPr lang="en-US" altLang="zh-TW" sz="1600" b="0" i="1" smtClean="0">
                                        <a:latin typeface="Cambria Math" panose="02040503050406030204" pitchFamily="18" charset="0"/>
                                      </a:rPr>
                                    </m:ctrlPr>
                                  </m:sSubPr>
                                  <m:e>
                                    <m:r>
                                      <a:rPr lang="en-US" altLang="zh-TW" sz="1600" i="1">
                                        <a:latin typeface="Cambria Math" panose="02040503050406030204" pitchFamily="18" charset="0"/>
                                      </a:rPr>
                                      <m:t>𝑦</m:t>
                                    </m:r>
                                  </m:e>
                                  <m:sub>
                                    <m:r>
                                      <a:rPr lang="en-US" altLang="zh-TW" sz="1600" b="0" i="1" smtClean="0">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smtClean="0">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r>
                                  <a:rPr lang="en-US" altLang="zh-TW" sz="1300" i="1">
                                    <a:latin typeface="Cambria Math" panose="02040503050406030204" pitchFamily="18" charset="0"/>
                                  </a:rPr>
                                  <m:t>0</m:t>
                                </m:r>
                              </m:sub>
                            </m:sSub>
                          </m:e>
                        </m:d>
                        <m:r>
                          <a:rPr lang="zh-TW" altLang="en-US"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𝑥𝑥𝑡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400" dirty="0">
                  <a:latin typeface="Consolas" panose="020B0609020204030204" pitchFamily="49" charset="0"/>
                </a:endParaRPr>
              </a:p>
              <a:p>
                <a:pPr marL="1440000" lvl="4" indent="0">
                  <a:buNone/>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𝑦𝑡</m:t>
                        </m:r>
                      </m:sub>
                      <m:sup>
                        <m:r>
                          <a:rPr lang="en-US" altLang="zh-TW" sz="1400" i="1">
                            <a:latin typeface="Cambria Math" panose="02040503050406030204" pitchFamily="18" charset="0"/>
                          </a:rPr>
                          <m:t> 2</m:t>
                        </m:r>
                      </m:sup>
                    </m:sSubSup>
                    <m:r>
                      <a:rPr lang="en-US" altLang="zh-TW" sz="1400" b="0" i="1" smtClean="0">
                        <a:latin typeface="Cambria Math" panose="02040503050406030204" pitchFamily="18" charset="0"/>
                      </a:rPr>
                      <m:t>=</m:t>
                    </m:r>
                    <m:d>
                      <m:dPr>
                        <m:ctrlPr>
                          <a:rPr lang="en-US" altLang="zh-TW" sz="1400" b="0"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0" i="1" smtClean="0">
                                <a:latin typeface="Cambria Math" panose="02040503050406030204" pitchFamily="18" charset="0"/>
                              </a:rPr>
                              <m:t>𝜎</m:t>
                            </m:r>
                          </m:e>
                          <m:sub>
                            <m:r>
                              <a:rPr lang="en-US" altLang="zh-TW" sz="1400" b="0" i="1" smtClean="0">
                                <a:latin typeface="Cambria Math" panose="02040503050406030204" pitchFamily="18" charset="0"/>
                              </a:rPr>
                              <m:t>𝑥𝑥𝑡</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𝑦𝑦</m:t>
                            </m:r>
                            <m:r>
                              <a:rPr lang="en-US" altLang="zh-TW" sz="1400" i="1">
                                <a:latin typeface="Cambria Math" panose="02040503050406030204" pitchFamily="18" charset="0"/>
                              </a:rPr>
                              <m:t>𝑡</m:t>
                            </m:r>
                          </m:sub>
                          <m:sup>
                            <m:r>
                              <a:rPr lang="en-US" altLang="zh-TW" sz="1400" i="1">
                                <a:latin typeface="Cambria Math" panose="02040503050406030204" pitchFamily="18" charset="0"/>
                              </a:rPr>
                              <m:t>′</m:t>
                            </m:r>
                          </m:sup>
                        </m:sSubSup>
                      </m:e>
                    </m:d>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m:t>
                            </m:r>
                            <m:r>
                              <a:rPr lang="en-US" altLang="zh-TW" sz="1400" b="0" i="1" smtClean="0">
                                <a:latin typeface="Cambria Math" panose="02040503050406030204" pitchFamily="18" charset="0"/>
                              </a:rPr>
                              <m:t>𝑦𝑔</m:t>
                            </m:r>
                          </m:sub>
                          <m:sup>
                            <m:r>
                              <a:rPr lang="en-US" altLang="zh-TW" sz="1400" i="1">
                                <a:latin typeface="Cambria Math" panose="02040503050406030204" pitchFamily="18" charset="0"/>
                              </a:rPr>
                              <m:t>′</m:t>
                            </m:r>
                          </m:sup>
                        </m:sSubSup>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den>
                    </m:f>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=1, 2, 3 ,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 </m:t>
                    </m:r>
                  </m:oMath>
                </a14:m>
                <a:r>
                  <a:rPr lang="en-US" altLang="zh-TW" sz="1400" dirty="0">
                    <a:latin typeface="Consolas" panose="020B0609020204030204" pitchFamily="49" charset="0"/>
                  </a:rPr>
                  <a:t>means before shrinkage adjustment.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260775" y="1120815"/>
                <a:ext cx="6081623" cy="5455911"/>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457939BF-CA2F-1419-5DE7-B7C5BA43B1B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98780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0" dirty="0">
                    <a:effectLst/>
                    <a:latin typeface="Consolas" panose="020B0609020204030204" pitchFamily="49" charset="0"/>
                  </a:rPr>
                  <a:t>Update 2D Data model parameters with soft assignment of each data bin</a:t>
                </a:r>
                <a:endParaRPr lang="en-US" altLang="zh-TW" sz="18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a:t>
                </a:r>
                <a:r>
                  <a:rPr lang="en-US" altLang="zh-TW" sz="1300" dirty="0" err="1">
                    <a:latin typeface="Consolas" panose="020B0609020204030204" pitchFamily="49" charset="0"/>
                  </a:rPr>
                  <a:t>sp.shellbarrier</a:t>
                </a:r>
                <a:r>
                  <a:rPr lang="en-US" altLang="zh-TW" sz="13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endParaRPr lang="en-US" altLang="zh-TW" sz="1300" b="0" dirty="0">
                  <a:latin typeface="Consolas" panose="020B0609020204030204" pitchFamily="49" charset="0"/>
                </a:endParaRPr>
              </a:p>
              <a:p>
                <a:pPr lvl="2">
                  <a:lnSpc>
                    <a:spcPct val="120000"/>
                  </a:lnSpc>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𝑥𝑥</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230</m:t>
                        </m:r>
                      </m:sub>
                    </m:sSub>
                  </m:oMath>
                </a14:m>
                <a:endParaRPr lang="en-US" altLang="zh-TW" sz="1300" b="0" dirty="0">
                  <a:latin typeface="Consolas" panose="020B0609020204030204" pitchFamily="49" charset="0"/>
                </a:endParaRPr>
              </a:p>
              <a:p>
                <a:pPr marL="1080000" lvl="3" indent="0">
                  <a:lnSpc>
                    <a:spcPct val="120000"/>
                  </a:lnSpc>
                  <a:buNone/>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230</m:t>
                        </m:r>
                      </m:sub>
                    </m:sSub>
                    <m:r>
                      <a:rPr lang="en-US" altLang="zh-TW" sz="1200" b="0" i="1" smtClean="0">
                        <a:latin typeface="Cambria Math" panose="02040503050406030204" pitchFamily="18" charset="0"/>
                      </a:rPr>
                      <m:t> </m:t>
                    </m:r>
                  </m:oMath>
                </a14:m>
                <a:r>
                  <a:rPr lang="en-US" altLang="zh-TW" sz="1200" b="0" dirty="0">
                    <a:latin typeface="Consolas" panose="020B0609020204030204" pitchFamily="49" charset="0"/>
                  </a:rPr>
                  <a:t>  </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D203E6C2-F7E1-07F8-6480-0AEF727736DA}"/>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44796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051807"/>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b="0" i="1" dirty="0">
                  <a:latin typeface="Cambria Math" panose="02040503050406030204" pitchFamily="18" charset="0"/>
                </a:endParaRPr>
              </a:p>
              <a:p>
                <a:pPr marL="720000" lvl="2" indent="0">
                  <a:lnSpc>
                    <a:spcPct val="120000"/>
                  </a:lnSpc>
                  <a:buNone/>
                </a:pPr>
                <a:r>
                  <a:rPr lang="en-US" altLang="zh-TW" sz="1200" b="0" dirty="0"/>
                  <a:t>	</a:t>
                </a:r>
                <a14:m>
                  <m:oMath xmlns:m="http://schemas.openxmlformats.org/officeDocument/2006/math">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𝑙𝑜𝑔</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d>
                      <m:dPr>
                        <m:ctrlPr>
                          <a:rPr lang="en-US" altLang="zh-TW" sz="1200" b="0" i="1" smtClean="0">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marL="720000" lvl="2" indent="0">
                  <a:lnSpc>
                    <a:spcPct val="120000"/>
                  </a:lnSpc>
                  <a:buNone/>
                </a:pPr>
                <a:r>
                  <a:rPr lang="en-US" altLang="zh-TW" sz="1200" b="0" dirty="0">
                    <a:latin typeface="Consolas" panose="020B0609020204030204" pitchFamily="49" charset="0"/>
                  </a:rPr>
                  <a:t>	</a:t>
                </a:r>
                <a14:m>
                  <m:oMath xmlns:m="http://schemas.openxmlformats.org/officeDocument/2006/math">
                    <m:r>
                      <a:rPr lang="en-US" altLang="zh-TW" sz="1200" b="0" i="1" smtClean="0">
                        <a:latin typeface="Cambria Math" panose="02040503050406030204" pitchFamily="18" charset="0"/>
                      </a:rPr>
                      <m:t>⇒  −</m:t>
                    </m:r>
                    <m:r>
                      <a:rPr lang="en-US" altLang="zh-TW" sz="1200" i="1">
                        <a:latin typeface="Cambria Math" panose="02040503050406030204" pitchFamily="18" charset="0"/>
                      </a:rPr>
                      <m:t>𝑙𝑜𝑔</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i="1">
                            <a:latin typeface="Cambria Math" panose="02040503050406030204" pitchFamily="18" charset="0"/>
                          </a:rPr>
                          <m:t>𝑡</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d>
                      <m:dPr>
                        <m:ctrlPr>
                          <a:rPr lang="en-US" altLang="zh-TW" sz="1200" i="1">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𝐵𝑉𝑁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e>
                            <m:sSubSup>
                              <m:sSubSupPr>
                                <m:ctrlPr>
                                  <a:rPr lang="en-US" altLang="zh-TW" sz="1200" b="0" i="1" smtClean="0">
                                    <a:latin typeface="Cambria Math" panose="02040503050406030204" pitchFamily="18" charset="0"/>
                                  </a:rPr>
                                </m:ctrlPr>
                              </m:sSubSupPr>
                              <m:e>
                                <m:r>
                                  <a:rPr lang="en-US" altLang="zh-TW" sz="1200" b="1" i="0" smtClean="0">
                                    <a:latin typeface="Cambria Math" panose="02040503050406030204" pitchFamily="18" charset="0"/>
                                  </a:rPr>
                                  <m:t>𝐮</m:t>
                                </m:r>
                              </m:e>
                              <m:sub>
                                <m:r>
                                  <m:rPr>
                                    <m:sty m:val="p"/>
                                  </m:rPr>
                                  <a:rPr lang="en-US" altLang="zh-TW" sz="1200" b="0" i="0" smtClean="0">
                                    <a:latin typeface="Cambria Math" panose="02040503050406030204" pitchFamily="18" charset="0"/>
                                  </a:rPr>
                                  <m:t>t</m:t>
                                </m:r>
                              </m:sub>
                              <m:sup>
                                <m:r>
                                  <a:rPr lang="en-US" altLang="zh-TW" sz="1200" b="0" i="0" smtClean="0">
                                    <a:latin typeface="Cambria Math" panose="02040503050406030204" pitchFamily="18" charset="0"/>
                                  </a:rPr>
                                  <m:t>′</m:t>
                                </m:r>
                              </m:sup>
                            </m:sSubSup>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b="0" i="1" smtClean="0">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den>
                                </m:f>
                              </m:e>
                            </m:d>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1" i="1" smtClean="0">
                                    <a:latin typeface="Cambria Math" panose="02040503050406030204" pitchFamily="18" charset="0"/>
                                  </a:rPr>
                                  <m:t>𝝈</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b="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b="0" i="1" smtClean="0">
                                    <a:latin typeface="Cambria Math" panose="02040503050406030204" pitchFamily="18" charset="0"/>
                                  </a:rPr>
                                  <m:t>𝑔</m:t>
                                </m:r>
                              </m:sub>
                            </m:sSub>
                            <m:r>
                              <a:rPr lang="en-US" altLang="zh-TW" sz="1200" i="1">
                                <a:latin typeface="Cambria Math" panose="02040503050406030204" pitchFamily="18" charset="0"/>
                              </a:rPr>
                              <m:t>∙</m:t>
                            </m:r>
                            <m:r>
                              <a:rPr lang="en-US" altLang="zh-TW" sz="1200" i="1">
                                <a:latin typeface="Cambria Math" panose="02040503050406030204" pitchFamily="18" charset="0"/>
                              </a:rPr>
                              <m:t>𝐵𝑉𝑁</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e>
                              <m:e>
                                <m:sSubSup>
                                  <m:sSubSupPr>
                                    <m:ctrlPr>
                                      <a:rPr lang="en-US" altLang="zh-TW" sz="1200" i="1">
                                        <a:latin typeface="Cambria Math" panose="02040503050406030204" pitchFamily="18" charset="0"/>
                                      </a:rPr>
                                    </m:ctrlPr>
                                  </m:sSubSupPr>
                                  <m:e>
                                    <m:r>
                                      <a:rPr lang="en-US" altLang="zh-TW" sz="1200" b="1">
                                        <a:latin typeface="Cambria Math" panose="02040503050406030204" pitchFamily="18" charset="0"/>
                                      </a:rPr>
                                      <m:t>𝐮</m:t>
                                    </m:r>
                                  </m:e>
                                  <m:sub>
                                    <m:r>
                                      <a:rPr lang="en-US" altLang="zh-TW" sz="1200" b="0" i="1" smtClean="0">
                                        <a:latin typeface="Cambria Math" panose="02040503050406030204" pitchFamily="18" charset="0"/>
                                      </a:rPr>
                                      <m:t>𝑔</m:t>
                                    </m:r>
                                  </m:sub>
                                  <m:sup>
                                    <m:r>
                                      <a:rPr lang="en-US" altLang="zh-TW" sz="1200">
                                        <a:latin typeface="Cambria Math" panose="02040503050406030204" pitchFamily="18" charset="0"/>
                                      </a:rPr>
                                      <m:t>′</m:t>
                                    </m:r>
                                  </m:sup>
                                </m:sSubSup>
                                <m:r>
                                  <a:rPr lang="en-US" altLang="zh-TW" sz="1200" i="1">
                                    <a:latin typeface="Cambria Math" panose="02040503050406030204" pitchFamily="18" charset="0"/>
                                  </a:rPr>
                                  <m:t>,</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i="1">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den>
                                    </m:f>
                                  </m:e>
                                </m:d>
                                <m:r>
                                  <a:rPr lang="en-US" altLang="zh-TW" sz="1200" i="1">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b="1" i="1">
                                        <a:latin typeface="Cambria Math" panose="02040503050406030204" pitchFamily="18" charset="0"/>
                                      </a:rPr>
                                      <m:t>𝝈</m:t>
                                    </m:r>
                                  </m:e>
                                  <m:sub>
                                    <m:r>
                                      <a:rPr lang="en-US" altLang="zh-TW" sz="1200" b="0" i="1" smtClean="0">
                                        <a:latin typeface="Cambria Math" panose="02040503050406030204" pitchFamily="18" charset="0"/>
                                      </a:rPr>
                                      <m:t>𝑔</m:t>
                                    </m:r>
                                  </m:sub>
                                  <m:sup>
                                    <m:r>
                                      <a:rPr lang="en-US" altLang="zh-TW" sz="1200" i="1">
                                        <a:latin typeface="Cambria Math" panose="02040503050406030204" pitchFamily="18" charset="0"/>
                                      </a:rPr>
                                      <m:t>′</m:t>
                                    </m:r>
                                  </m:sup>
                                </m:sSubSup>
                              </m:e>
                            </m:d>
                          </m:e>
                        </m:nary>
                      </m:den>
                    </m:f>
                    <m:r>
                      <a:rPr lang="en-US" altLang="zh-TW" sz="1200" b="0" i="1" smtClean="0">
                        <a:latin typeface="Cambria Math" panose="02040503050406030204" pitchFamily="18" charset="0"/>
                      </a:rPr>
                      <m:t>,</m:t>
                    </m:r>
                  </m:oMath>
                </a14:m>
                <a:endParaRPr lang="en-US" altLang="zh-TW" sz="1200" b="0" i="1" dirty="0">
                  <a:latin typeface="Cambria Math" panose="02040503050406030204" pitchFamily="18" charset="0"/>
                </a:endParaRPr>
              </a:p>
              <a:p>
                <a:pPr marL="720000" lvl="2" indent="0">
                  <a:lnSpc>
                    <a:spcPct val="120000"/>
                  </a:lnSpc>
                  <a:buNone/>
                </a:pPr>
                <a:r>
                  <a:rPr lang="en-US" altLang="zh-TW" sz="1200" dirty="0"/>
                  <a:t>	     </a:t>
                </a:r>
                <a14:m>
                  <m:oMath xmlns:m="http://schemas.openxmlformats.org/officeDocument/2006/math">
                    <m:r>
                      <a:rPr lang="en-US" altLang="zh-TW" sz="1200" i="1">
                        <a:latin typeface="Cambria Math" panose="02040503050406030204" pitchFamily="18" charset="0"/>
                      </a:rPr>
                      <m:t>𝑖𝑛𝑓𝑙𝑎𝑡𝑒𝑃𝑅𝐴</m:t>
                    </m:r>
                    <m:r>
                      <a:rPr lang="en-US" altLang="zh-TW" sz="1200" b="0" i="1" smtClean="0">
                        <a:latin typeface="Cambria Math" panose="02040503050406030204" pitchFamily="18" charset="0"/>
                      </a:rPr>
                      <m:t>=0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𝑑𝑒𝑓𝑎𝑢𝑙𝑡</m:t>
                        </m:r>
                      </m:e>
                    </m:d>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=0.00001 (</m:t>
                    </m:r>
                    <m:r>
                      <a:rPr lang="en-US" altLang="zh-TW" sz="1200" b="0" i="1" smtClean="0">
                        <a:latin typeface="Cambria Math" panose="02040503050406030204" pitchFamily="18" charset="0"/>
                      </a:rPr>
                      <m:t>𝑑𝑒𝑓𝑎𝑢𝑙𝑡</m:t>
                    </m:r>
                    <m:r>
                      <a:rPr lang="en-US" altLang="zh-TW" sz="1200" b="0" i="1" smtClean="0">
                        <a:latin typeface="Cambria Math" panose="02040503050406030204" pitchFamily="18" charset="0"/>
                      </a:rPr>
                      <m:t>)</m:t>
                    </m:r>
                  </m:oMath>
                </a14:m>
                <a:r>
                  <a:rPr lang="en-US" altLang="zh-TW" sz="1200" b="0" dirty="0">
                    <a:latin typeface="Consolas" panose="020B0609020204030204" pitchFamily="49" charset="0"/>
                  </a:rPr>
                  <a:t> </a:t>
                </a:r>
              </a:p>
              <a:p>
                <a:pPr lvl="2">
                  <a:lnSpc>
                    <a:spcPct val="120000"/>
                  </a:lnSpc>
                </a:pPr>
                <a14:m>
                  <m:oMath xmlns:m="http://schemas.openxmlformats.org/officeDocument/2006/math">
                    <m:r>
                      <a:rPr lang="en-US" altLang="zh-TW" sz="1200" b="0" i="1" smtClean="0">
                        <a:latin typeface="Cambria Math" panose="02040503050406030204" pitchFamily="18" charset="0"/>
                      </a:rPr>
                      <m:t>𝑙𝑜𝑔𝑝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If </a:t>
                </a:r>
                <a:r>
                  <a:rPr lang="en-US" altLang="zh-TW" sz="1200" dirty="0" err="1">
                    <a:latin typeface="Consolas" panose="020B0609020204030204" pitchFamily="49" charset="0"/>
                  </a:rPr>
                  <a:t>copynumber</a:t>
                </a:r>
                <a:r>
                  <a:rPr lang="en-US" altLang="zh-TW" sz="1200" dirty="0">
                    <a:latin typeface="Consolas" panose="020B0609020204030204" pitchFamily="49" charset="0"/>
                  </a:rPr>
                  <a:t>=1, </a:t>
                </a:r>
                <a14:m>
                  <m:oMath xmlns:m="http://schemas.openxmlformats.org/officeDocument/2006/math">
                    <m:r>
                      <a:rPr lang="en-US" altLang="zh-TW" sz="1200" i="1" smtClean="0">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b="0" i="1" smtClean="0">
                        <a:latin typeface="Cambria Math" panose="02040503050406030204" pitchFamily="18" charset="0"/>
                      </a:rPr>
                      <m:t>=0</m:t>
                    </m:r>
                  </m:oMath>
                </a14:m>
                <a:endParaRPr lang="en-US" altLang="zh-TW" sz="1200" b="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051807"/>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C1ADB797-20FB-9DE5-8EBC-EB4619D1B9D6}"/>
              </a:ext>
            </a:extLst>
          </p:cNvPr>
          <p:cNvPicPr>
            <a:picLocks noChangeAspect="1"/>
          </p:cNvPicPr>
          <p:nvPr/>
        </p:nvPicPr>
        <p:blipFill>
          <a:blip r:embed="rId3"/>
          <a:stretch>
            <a:fillRect/>
          </a:stretch>
        </p:blipFill>
        <p:spPr>
          <a:xfrm>
            <a:off x="-60385" y="7015398"/>
            <a:ext cx="9144000" cy="1700515"/>
          </a:xfrm>
          <a:prstGeom prst="rect">
            <a:avLst/>
          </a:prstGeom>
        </p:spPr>
      </p:pic>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9284106E-2B66-4E84-DF02-C56BE6F07C12}"/>
                  </a:ext>
                </a:extLst>
              </p:cNvPr>
              <p:cNvSpPr txBox="1"/>
              <p:nvPr/>
            </p:nvSpPr>
            <p:spPr>
              <a:xfrm>
                <a:off x="-60386" y="6977230"/>
                <a:ext cx="1259457" cy="369332"/>
              </a:xfrm>
              <a:prstGeom prst="rect">
                <a:avLst/>
              </a:prstGeom>
              <a:noFill/>
            </p:spPr>
            <p:txBody>
              <a:bodyPr wrap="square">
                <a:spAutoFit/>
              </a:bodyPr>
              <a:lstStyle/>
              <a:p>
                <a14:m>
                  <m:oMath xmlns:m="http://schemas.openxmlformats.org/officeDocument/2006/math">
                    <m:r>
                      <a:rPr lang="en-US" altLang="zh-TW" sz="1800" i="1" smtClean="0">
                        <a:latin typeface="Cambria Math" panose="02040503050406030204" pitchFamily="18" charset="0"/>
                      </a:rPr>
                      <m:t>𝐵𝑉𝑁</m:t>
                    </m:r>
                    <m:r>
                      <a:rPr lang="en-US" altLang="zh-TW" sz="1800" b="0" i="1" smtClean="0">
                        <a:latin typeface="Cambria Math" panose="02040503050406030204" pitchFamily="18" charset="0"/>
                      </a:rPr>
                      <m:t> </m:t>
                    </m:r>
                  </m:oMath>
                </a14:m>
                <a:r>
                  <a:rPr lang="en-US" altLang="zh-TW" dirty="0"/>
                  <a:t>pdf</a:t>
                </a:r>
                <a:endParaRPr lang="zh-TW" altLang="en-US" dirty="0"/>
              </a:p>
            </p:txBody>
          </p:sp>
        </mc:Choice>
        <mc:Fallback xmlns="">
          <p:sp>
            <p:nvSpPr>
              <p:cNvPr id="24" name="文字方塊 23">
                <a:extLst>
                  <a:ext uri="{FF2B5EF4-FFF2-40B4-BE49-F238E27FC236}">
                    <a16:creationId xmlns:a16="http://schemas.microsoft.com/office/drawing/2014/main" id="{9284106E-2B66-4E84-DF02-C56BE6F07C12}"/>
                  </a:ext>
                </a:extLst>
              </p:cNvPr>
              <p:cNvSpPr txBox="1">
                <a:spLocks noRot="1" noChangeAspect="1" noMove="1" noResize="1" noEditPoints="1" noAdjustHandles="1" noChangeArrowheads="1" noChangeShapeType="1" noTextEdit="1"/>
              </p:cNvSpPr>
              <p:nvPr/>
            </p:nvSpPr>
            <p:spPr>
              <a:xfrm>
                <a:off x="-60386" y="6977230"/>
                <a:ext cx="1259457" cy="369332"/>
              </a:xfrm>
              <a:prstGeom prst="rect">
                <a:avLst/>
              </a:prstGeom>
              <a:blipFill>
                <a:blip r:embed="rId4"/>
                <a:stretch>
                  <a:fillRect t="-10000" b="-26667"/>
                </a:stretch>
              </a:blipFill>
            </p:spPr>
            <p:txBody>
              <a:bodyPr/>
              <a:lstStyle/>
              <a:p>
                <a:r>
                  <a:rPr lang="zh-TW" altLang="en-US">
                    <a:noFill/>
                  </a:rPr>
                  <a:t> </a:t>
                </a:r>
              </a:p>
            </p:txBody>
          </p:sp>
        </mc:Fallback>
      </mc:AlternateContent>
      <p:sp>
        <p:nvSpPr>
          <p:cNvPr id="28" name="標題 1">
            <a:extLst>
              <a:ext uri="{FF2B5EF4-FFF2-40B4-BE49-F238E27FC236}">
                <a16:creationId xmlns:a16="http://schemas.microsoft.com/office/drawing/2014/main" id="{E1A7AFC3-53DB-818D-6407-EA8D1865FE0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06606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120815"/>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m:t>
                    </m:r>
                  </m:oMath>
                </a14:m>
                <a:endParaRPr lang="en-US" altLang="zh-TW" sz="1400" b="0" dirty="0">
                  <a:latin typeface="Consolas" panose="020B0609020204030204" pitchFamily="49" charset="0"/>
                </a:endParaRPr>
              </a:p>
              <a:p>
                <a:pPr lvl="1">
                  <a:lnSpc>
                    <a:spcPct val="120000"/>
                  </a:lnSpc>
                </a:pPr>
                <a:r>
                  <a:rPr lang="en-US" altLang="zh-TW" sz="1600" dirty="0">
                    <a:latin typeface="Consolas" panose="020B0609020204030204" pitchFamily="49" charset="0"/>
                  </a:rPr>
                  <a:t>For each point, make a call.</a:t>
                </a:r>
              </a:p>
              <a:p>
                <a:pPr lvl="2">
                  <a:lnSpc>
                    <a:spcPct val="120000"/>
                  </a:lnSpc>
                </a:pPr>
                <a14:m>
                  <m:oMath xmlns:m="http://schemas.openxmlformats.org/officeDocument/2006/math">
                    <m:acc>
                      <m:accPr>
                        <m:chr m:val="̂"/>
                        <m:ctrlPr>
                          <a:rPr lang="en-US" altLang="zh-TW" sz="1200" b="0" i="1" smtClean="0">
                            <a:latin typeface="Cambria Math" panose="02040503050406030204" pitchFamily="18" charset="0"/>
                          </a:rPr>
                        </m:ctrlPr>
                      </m:accPr>
                      <m:e>
                        <m:r>
                          <a:rPr lang="en-US" altLang="zh-TW" sz="1200" b="0" i="1" smtClean="0">
                            <a:latin typeface="Cambria Math" panose="02040503050406030204" pitchFamily="18" charset="0"/>
                          </a:rPr>
                          <m:t>𝑡</m:t>
                        </m:r>
                      </m:e>
                    </m:ac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limLow>
                          <m:limLowPr>
                            <m:ctrlPr>
                              <a:rPr lang="en-US" altLang="zh-TW" sz="1200" b="0" i="1" smtClean="0">
                                <a:latin typeface="Cambria Math" panose="02040503050406030204" pitchFamily="18" charset="0"/>
                              </a:rPr>
                            </m:ctrlPr>
                          </m:limLowPr>
                          <m:e>
                            <m:r>
                              <m:rPr>
                                <m:sty m:val="p"/>
                              </m:rPr>
                              <a:rPr lang="en-US" altLang="zh-TW" sz="1200" b="0" i="0" smtClean="0">
                                <a:latin typeface="Cambria Math" panose="02040503050406030204" pitchFamily="18" charset="0"/>
                              </a:rPr>
                              <m:t>argmax</m:t>
                            </m:r>
                          </m:e>
                          <m:lim>
                            <m:r>
                              <a:rPr lang="en-US" altLang="zh-TW" sz="1200" b="0" i="1" smtClean="0">
                                <a:latin typeface="Cambria Math" panose="02040503050406030204" pitchFamily="18" charset="0"/>
                              </a:rPr>
                              <m:t>𝑡</m:t>
                            </m:r>
                          </m:lim>
                        </m:limLow>
                      </m:fName>
                      <m:e>
                        <m:r>
                          <a:rPr lang="en-US" altLang="zh-TW" sz="1200" b="0" i="1" smtClean="0">
                            <a:latin typeface="Cambria Math" panose="02040503050406030204" pitchFamily="18" charset="0"/>
                          </a:rPr>
                          <m:t>𝑝</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e>
                    </m:func>
                  </m:oMath>
                </a14:m>
                <a:endParaRPr lang="en-US" altLang="zh-TW" sz="1200" b="0" dirty="0">
                  <a:latin typeface="Consolas" panose="020B0609020204030204" pitchFamily="49" charset="0"/>
                </a:endParaRPr>
              </a:p>
              <a:p>
                <a:pPr lvl="2">
                  <a:lnSpc>
                    <a:spcPct val="120000"/>
                  </a:lnSpc>
                </a:pP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=1−</m:t>
                    </m:r>
                    <m:r>
                      <a:rPr lang="en-US" altLang="zh-TW" sz="1200" i="1">
                        <a:latin typeface="Cambria Math" panose="02040503050406030204" pitchFamily="18" charset="0"/>
                      </a:rPr>
                      <m:t>𝑝</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acc>
                      <m:accPr>
                        <m:chr m:val="̂"/>
                        <m:ctrlPr>
                          <a:rPr lang="en-US" altLang="zh-TW" sz="1200" i="1">
                            <a:latin typeface="Cambria Math" panose="02040503050406030204" pitchFamily="18" charset="0"/>
                          </a:rPr>
                        </m:ctrlPr>
                      </m:accPr>
                      <m:e>
                        <m:r>
                          <a:rPr lang="en-US" altLang="zh-TW" sz="1200" i="1">
                            <a:latin typeface="Cambria Math" panose="02040503050406030204" pitchFamily="18" charset="0"/>
                          </a:rPr>
                          <m:t>𝑡</m:t>
                        </m:r>
                      </m:e>
                    </m:acc>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No call: If </a:t>
                </a: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&gt;</m:t>
                    </m:r>
                    <m:r>
                      <a:rPr lang="en-US" altLang="zh-TW" sz="1200" b="0" i="1" smtClean="0">
                        <a:latin typeface="Cambria Math" panose="02040503050406030204" pitchFamily="18" charset="0"/>
                      </a:rPr>
                      <m:t>𝑀𝑆</m:t>
                    </m:r>
                  </m:oMath>
                </a14:m>
                <a:r>
                  <a:rPr lang="en-US" altLang="zh-TW" sz="1200" b="0" dirty="0">
                    <a:latin typeface="Consolas" panose="020B0609020204030204" pitchFamily="49" charset="0"/>
                  </a:rPr>
                  <a:t>, </a:t>
                </a:r>
              </a:p>
              <a:p>
                <a:pPr marL="720000" lvl="2" indent="0">
                  <a:lnSpc>
                    <a:spcPct val="120000"/>
                  </a:lnSpc>
                  <a:buNone/>
                </a:pPr>
                <a:r>
                  <a:rPr lang="en-US" altLang="zh-TW" sz="1200" dirty="0">
                    <a:latin typeface="Consolas" panose="020B0609020204030204" pitchFamily="49" charset="0"/>
                  </a:rPr>
                  <a:t>	  </a:t>
                </a:r>
                <a14:m>
                  <m:oMath xmlns:m="http://schemas.openxmlformats.org/officeDocument/2006/math">
                    <m:r>
                      <a:rPr lang="en-US" altLang="zh-TW" sz="1200" i="1">
                        <a:latin typeface="Cambria Math" panose="02040503050406030204" pitchFamily="18" charset="0"/>
                      </a:rPr>
                      <m:t>𝑀𝑆</m:t>
                    </m:r>
                    <m:r>
                      <a:rPr lang="en-US" altLang="zh-TW" sz="1200" b="0" i="1" smtClean="0">
                        <a:latin typeface="Cambria Math" panose="02040503050406030204" pitchFamily="18" charset="0"/>
                      </a:rPr>
                      <m:t>=0.15 </m:t>
                    </m:r>
                  </m:oMath>
                </a14:m>
                <a:r>
                  <a:rPr lang="en-US" altLang="zh-TW" sz="1200" b="0" dirty="0">
                    <a:latin typeface="Consolas" panose="020B0609020204030204" pitchFamily="49" charset="0"/>
                  </a:rPr>
                  <a:t>(default) @ </a:t>
                </a:r>
                <a:r>
                  <a:rPr lang="en-US" altLang="zh-TW" sz="1200" b="0" dirty="0" err="1">
                    <a:latin typeface="Consolas" panose="020B0609020204030204" pitchFamily="49" charset="0"/>
                  </a:rPr>
                  <a:t>getGTypeCall</a:t>
                </a:r>
                <a:r>
                  <a:rPr lang="en-US" altLang="zh-TW" sz="1200" b="0" dirty="0">
                    <a:latin typeface="Consolas" panose="020B0609020204030204" pitchFamily="49" charset="0"/>
                  </a:rPr>
                  <a: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120815"/>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FB6C86F4-2A49-C57F-7A81-DC1894344E17}"/>
              </a:ext>
            </a:extLst>
          </p:cNvPr>
          <p:cNvSpPr>
            <a:spLocks noGrp="1"/>
          </p:cNvSpPr>
          <p:nvPr>
            <p:ph type="title"/>
          </p:nvPr>
        </p:nvSpPr>
        <p:spPr>
          <a:xfrm>
            <a:off x="457200" y="230188"/>
            <a:ext cx="4900731"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01701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6"/>
            <a:ext cx="8523083" cy="4926283"/>
          </a:xfrm>
          <a:prstGeom prst="rect">
            <a:avLst/>
          </a:prstGeom>
        </p:spPr>
        <p:txBody>
          <a:bodyPr vert="horz" lIns="91440" tIns="45720" rIns="91440" bIns="45720" rtlCol="0" anchor="ctr">
            <a:normAutofit fontScale="85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dirty="0"/>
              <a:t>Evaluation Data: </a:t>
            </a: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Platform: GPL21480 (</a:t>
            </a:r>
            <a:r>
              <a:rPr lang="en-US" altLang="zh-TW" b="0" dirty="0" err="1">
                <a:effectLst/>
                <a:latin typeface="Calibri" panose="020F0502020204030204" pitchFamily="34" charset="0"/>
                <a:ea typeface="Calibri" panose="020F0502020204030204" pitchFamily="34" charset="0"/>
                <a:cs typeface="Calibri" panose="020F0502020204030204" pitchFamily="34" charset="0"/>
              </a:rPr>
              <a:t>Axiom_GW_Hu</a:t>
            </a:r>
            <a:r>
              <a:rPr lang="en-US" altLang="zh-TW" b="0" dirty="0">
                <a:effectLst/>
                <a:latin typeface="Calibri" panose="020F0502020204030204" pitchFamily="34" charset="0"/>
                <a:ea typeface="Calibri" panose="020F0502020204030204" pitchFamily="34" charset="0"/>
                <a:cs typeface="Calibri" panose="020F0502020204030204" pitchFamily="34" charset="0"/>
              </a:rPr>
              <a:t>-CHB_SNP)</a:t>
            </a:r>
          </a:p>
          <a:p>
            <a:pPr lvl="3"/>
            <a:r>
              <a:rPr lang="en-US" altLang="zh-TW" b="0" dirty="0">
                <a:effectLst/>
                <a:latin typeface="Calibri" panose="020F0502020204030204" pitchFamily="34" charset="0"/>
                <a:ea typeface="Calibri" panose="020F0502020204030204" pitchFamily="34" charset="0"/>
                <a:cs typeface="Calibri" panose="020F0502020204030204" pitchFamily="34" charset="0"/>
              </a:rPr>
              <a:t>Focus on Chinese (Asian) people.</a:t>
            </a:r>
          </a:p>
          <a:p>
            <a:pPr lvl="2"/>
            <a:r>
              <a:rPr lang="en-US" altLang="zh-TW" dirty="0">
                <a:latin typeface="Calibri" panose="020F0502020204030204" pitchFamily="34" charset="0"/>
                <a:ea typeface="Calibri" panose="020F0502020204030204" pitchFamily="34" charset="0"/>
                <a:cs typeface="Calibri" panose="020F0502020204030204" pitchFamily="34" charset="0"/>
              </a:rPr>
              <a:t>420 human samples</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639653 Probe sets</a:t>
            </a:r>
          </a:p>
          <a:p>
            <a:pPr lvl="2"/>
            <a:r>
              <a:rPr lang="en-US" altLang="zh-TW" dirty="0">
                <a:latin typeface="Calibri" panose="020F0502020204030204" pitchFamily="34" charset="0"/>
                <a:ea typeface="Calibri" panose="020F0502020204030204" pitchFamily="34" charset="0"/>
                <a:cs typeface="Calibri" panose="020F0502020204030204" pitchFamily="34" charset="0"/>
              </a:rPr>
              <a:t>Preprocessing and filter by DQC &lt; 0.82</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All 419 samples are picked</a:t>
            </a:r>
            <a:r>
              <a:rPr lang="en-US" altLang="zh-TW" dirty="0">
                <a:latin typeface="Calibri" panose="020F0502020204030204" pitchFamily="34" charset="0"/>
                <a:ea typeface="Calibri" panose="020F0502020204030204" pitchFamily="34" charset="0"/>
                <a:cs typeface="Calibri" panose="020F0502020204030204" pitchFamily="34" charset="0"/>
              </a:rPr>
              <a:t>.</a:t>
            </a:r>
            <a:endParaRPr lang="en-US" altLang="zh-TW" b="0" dirty="0">
              <a:effectLst/>
              <a:latin typeface="Calibri" panose="020F0502020204030204" pitchFamily="34" charset="0"/>
              <a:ea typeface="Calibri" panose="020F0502020204030204" pitchFamily="34" charset="0"/>
              <a:cs typeface="Calibri" panose="020F0502020204030204" pitchFamily="34" charset="0"/>
            </a:endParaRPr>
          </a:p>
          <a:p>
            <a:pPr lvl="2"/>
            <a:endParaRPr lang="en-US" altLang="zh-TW" dirty="0"/>
          </a:p>
          <a:p>
            <a:pPr lvl="1"/>
            <a:r>
              <a:rPr lang="en-US" altLang="zh-TW" dirty="0"/>
              <a:t>Evaluation Data: Dog Banff</a:t>
            </a:r>
          </a:p>
          <a:p>
            <a:pPr lvl="2"/>
            <a:r>
              <a:rPr lang="en-US" altLang="zh-TW" dirty="0"/>
              <a:t>Platform: B1C (Banff)</a:t>
            </a:r>
          </a:p>
          <a:p>
            <a:pPr lvl="2"/>
            <a:r>
              <a:rPr lang="en-US" altLang="zh-TW" dirty="0"/>
              <a:t>187 dog samples</a:t>
            </a:r>
          </a:p>
          <a:p>
            <a:pPr lvl="2"/>
            <a:r>
              <a:rPr lang="en-US" altLang="zh-TW" dirty="0"/>
              <a:t>48283 Probe sets</a:t>
            </a:r>
          </a:p>
          <a:p>
            <a:pPr lvl="2"/>
            <a:r>
              <a:rPr lang="en-US" altLang="zh-TW" dirty="0"/>
              <a:t>Preprocessing for channel name, </a:t>
            </a:r>
            <a:r>
              <a:rPr lang="en-US" altLang="zh-TW" dirty="0" err="1"/>
              <a:t>vcf</a:t>
            </a:r>
            <a:r>
              <a:rPr lang="en-US" altLang="zh-TW" dirty="0"/>
              <a:t> allele definition, and change the coordinate system for the Y axis of the heatmap.</a:t>
            </a:r>
          </a:p>
          <a:p>
            <a:pPr lvl="2"/>
            <a:r>
              <a:rPr lang="en-US" altLang="zh-TW" dirty="0"/>
              <a:t>QC filter by NP probes performance (e.g. NP call rate, NP call slope).</a:t>
            </a:r>
          </a:p>
          <a:p>
            <a:pPr lvl="2"/>
            <a:r>
              <a:rPr lang="en-US" altLang="zh-TW" dirty="0"/>
              <a:t>155 dog samples are finally picked and used to build genotyping models.</a:t>
            </a:r>
          </a:p>
          <a:p>
            <a:pPr lvl="2"/>
            <a:endParaRPr lang="en-US" altLang="zh-TW" dirty="0"/>
          </a:p>
          <a:p>
            <a:pPr lvl="1"/>
            <a:r>
              <a:rPr lang="en-US" altLang="zh-TW" dirty="0"/>
              <a:t>Manual, Reports &amp; Results: </a:t>
            </a:r>
            <a:r>
              <a:rPr lang="en-US" altLang="zh-TW" dirty="0">
                <a:hlinkClick r:id="rId3"/>
              </a:rPr>
              <a:t>Project-CPT/CPT.wiki/AxiomGT.md at main · jeff665547/Project-CPT (github.com)</a:t>
            </a:r>
            <a:endParaRPr lang="en-US" altLang="zh-TW" dirty="0"/>
          </a:p>
        </p:txBody>
      </p:sp>
      <p:sp>
        <p:nvSpPr>
          <p:cNvPr id="13" name="標題 1">
            <a:extLst>
              <a:ext uri="{FF2B5EF4-FFF2-40B4-BE49-F238E27FC236}">
                <a16:creationId xmlns:a16="http://schemas.microsoft.com/office/drawing/2014/main" id="{3A6E1BBC-E97D-F661-B270-EF7A9AD29803}"/>
              </a:ext>
            </a:extLst>
          </p:cNvPr>
          <p:cNvSpPr>
            <a:spLocks noGrp="1"/>
          </p:cNvSpPr>
          <p:nvPr>
            <p:ph type="title"/>
          </p:nvPr>
        </p:nvSpPr>
        <p:spPr>
          <a:xfrm>
            <a:off x="457200" y="230188"/>
            <a:ext cx="4794932"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353597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圖表 19">
            <a:extLst>
              <a:ext uri="{FF2B5EF4-FFF2-40B4-BE49-F238E27FC236}">
                <a16:creationId xmlns:a16="http://schemas.microsoft.com/office/drawing/2014/main" id="{4DE18688-FB79-7904-373E-DFC826911922}"/>
              </a:ext>
            </a:extLst>
          </p:cNvPr>
          <p:cNvGraphicFramePr>
            <a:graphicFrameLocks/>
          </p:cNvGraphicFramePr>
          <p:nvPr>
            <p:extLst>
              <p:ext uri="{D42A27DB-BD31-4B8C-83A1-F6EECF244321}">
                <p14:modId xmlns:p14="http://schemas.microsoft.com/office/powerpoint/2010/main" val="951192798"/>
              </p:ext>
            </p:extLst>
          </p:nvPr>
        </p:nvGraphicFramePr>
        <p:xfrm>
          <a:off x="641733" y="1318156"/>
          <a:ext cx="7910595" cy="5383430"/>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字方塊 14">
            <a:extLst>
              <a:ext uri="{FF2B5EF4-FFF2-40B4-BE49-F238E27FC236}">
                <a16:creationId xmlns:a16="http://schemas.microsoft.com/office/drawing/2014/main" id="{A27A3D95-F183-6B6F-3A9B-6BC3FE5A9A36}"/>
              </a:ext>
            </a:extLst>
          </p:cNvPr>
          <p:cNvSpPr txBox="1"/>
          <p:nvPr/>
        </p:nvSpPr>
        <p:spPr>
          <a:xfrm>
            <a:off x="6726555" y="9459834"/>
            <a:ext cx="5741670" cy="1477328"/>
          </a:xfrm>
          <a:prstGeom prst="rect">
            <a:avLst/>
          </a:prstGeom>
          <a:noFill/>
        </p:spPr>
        <p:txBody>
          <a:bodyPr wrap="square">
            <a:spAutoFit/>
          </a:bodyPr>
          <a:lstStyle/>
          <a:p>
            <a:r>
              <a:rPr lang="en-US" altLang="zh-TW" b="1">
                <a:solidFill>
                  <a:schemeClr val="accent1">
                    <a:lumMod val="60000"/>
                    <a:lumOff val="40000"/>
                  </a:schemeClr>
                </a:solidFill>
              </a:rPr>
              <a:t>Current progress</a:t>
            </a:r>
          </a:p>
          <a:p>
            <a:r>
              <a:rPr lang="en-US" altLang="zh-TW" b="1">
                <a:solidFill>
                  <a:schemeClr val="accent1">
                    <a:lumMod val="60000"/>
                    <a:lumOff val="40000"/>
                  </a:schemeClr>
                </a:solidFill>
              </a:rPr>
              <a:t>* Refine quantile normalization</a:t>
            </a:r>
          </a:p>
          <a:p>
            <a:r>
              <a:rPr lang="en-US" altLang="zh-TW" b="1">
                <a:solidFill>
                  <a:schemeClr val="accent1">
                    <a:lumMod val="60000"/>
                    <a:lumOff val="40000"/>
                  </a:schemeClr>
                </a:solidFill>
              </a:rPr>
              <a:t>* Model research and improvement</a:t>
            </a:r>
          </a:p>
          <a:p>
            <a:r>
              <a:rPr lang="en-US" altLang="zh-TW" b="1">
                <a:solidFill>
                  <a:schemeClr val="accent1">
                    <a:lumMod val="60000"/>
                    <a:lumOff val="40000"/>
                  </a:schemeClr>
                </a:solidFill>
              </a:rPr>
              <a:t>* Evaluation methods research and optimization</a:t>
            </a:r>
          </a:p>
          <a:p>
            <a:r>
              <a:rPr lang="en-US" altLang="zh-TW" b="1">
                <a:solidFill>
                  <a:schemeClr val="accent1">
                    <a:lumMod val="60000"/>
                    <a:lumOff val="40000"/>
                  </a:schemeClr>
                </a:solidFill>
              </a:rPr>
              <a:t>* Genotype labeling optimization</a:t>
            </a:r>
          </a:p>
        </p:txBody>
      </p:sp>
      <p:graphicFrame>
        <p:nvGraphicFramePr>
          <p:cNvPr id="35" name="表格 34">
            <a:extLst>
              <a:ext uri="{FF2B5EF4-FFF2-40B4-BE49-F238E27FC236}">
                <a16:creationId xmlns:a16="http://schemas.microsoft.com/office/drawing/2014/main" id="{6D37353A-DFFE-8743-02D2-F91A996B1806}"/>
              </a:ext>
            </a:extLst>
          </p:cNvPr>
          <p:cNvGraphicFramePr>
            <a:graphicFrameLocks noGrp="1"/>
          </p:cNvGraphicFramePr>
          <p:nvPr>
            <p:extLst>
              <p:ext uri="{D42A27DB-BD31-4B8C-83A1-F6EECF244321}">
                <p14:modId xmlns:p14="http://schemas.microsoft.com/office/powerpoint/2010/main" val="1152885014"/>
              </p:ext>
            </p:extLst>
          </p:nvPr>
        </p:nvGraphicFramePr>
        <p:xfrm>
          <a:off x="1285164" y="1773269"/>
          <a:ext cx="2591413" cy="1621459"/>
        </p:xfrm>
        <a:graphic>
          <a:graphicData uri="http://schemas.openxmlformats.org/drawingml/2006/table">
            <a:tbl>
              <a:tblPr firstRow="1" bandRow="1">
                <a:tableStyleId>{9D7B26C5-4107-4FEC-AEDC-1716B250A1EF}</a:tableStyleId>
              </a:tblPr>
              <a:tblGrid>
                <a:gridCol w="331695">
                  <a:extLst>
                    <a:ext uri="{9D8B030D-6E8A-4147-A177-3AD203B41FA5}">
                      <a16:colId xmlns:a16="http://schemas.microsoft.com/office/drawing/2014/main" val="2186832134"/>
                    </a:ext>
                  </a:extLst>
                </a:gridCol>
                <a:gridCol w="459958">
                  <a:extLst>
                    <a:ext uri="{9D8B030D-6E8A-4147-A177-3AD203B41FA5}">
                      <a16:colId xmlns:a16="http://schemas.microsoft.com/office/drawing/2014/main" val="1276952106"/>
                    </a:ext>
                  </a:extLst>
                </a:gridCol>
                <a:gridCol w="580870">
                  <a:extLst>
                    <a:ext uri="{9D8B030D-6E8A-4147-A177-3AD203B41FA5}">
                      <a16:colId xmlns:a16="http://schemas.microsoft.com/office/drawing/2014/main" val="1679728899"/>
                    </a:ext>
                  </a:extLst>
                </a:gridCol>
                <a:gridCol w="580870">
                  <a:extLst>
                    <a:ext uri="{9D8B030D-6E8A-4147-A177-3AD203B41FA5}">
                      <a16:colId xmlns:a16="http://schemas.microsoft.com/office/drawing/2014/main" val="1646215415"/>
                    </a:ext>
                  </a:extLst>
                </a:gridCol>
                <a:gridCol w="638020">
                  <a:extLst>
                    <a:ext uri="{9D8B030D-6E8A-4147-A177-3AD203B41FA5}">
                      <a16:colId xmlns:a16="http://schemas.microsoft.com/office/drawing/2014/main" val="2088393903"/>
                    </a:ext>
                  </a:extLst>
                </a:gridCol>
              </a:tblGrid>
              <a:tr h="266863">
                <a:tc gridSpan="5">
                  <a:txBody>
                    <a:bodyPr/>
                    <a:lstStyle/>
                    <a:p>
                      <a:pPr algn="ctr"/>
                      <a:r>
                        <a:rPr lang="en-US" altLang="zh-TW" sz="1000" b="0">
                          <a:solidFill>
                            <a:schemeClr val="tx1"/>
                          </a:solidFill>
                          <a:effectLst/>
                          <a:latin typeface="+mn-lt"/>
                        </a:rPr>
                        <a:t>Genotype Classification Results</a:t>
                      </a:r>
                      <a:endParaRPr lang="zh-TW" altLang="en-US" sz="1000" b="0">
                        <a:solidFill>
                          <a:schemeClr val="tx1"/>
                        </a:solidFill>
                        <a:effectLst/>
                        <a:latin typeface="+mn-lt"/>
                      </a:endParaRPr>
                    </a:p>
                  </a:txBody>
                  <a:tcPr marL="79697" marR="79697" marT="39848" marB="39848"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78007"/>
                  </a:ext>
                </a:extLst>
              </a:tr>
              <a:tr h="301025">
                <a:tc>
                  <a:txBody>
                    <a:bodyPr/>
                    <a:lstStyle/>
                    <a:p>
                      <a:pPr algn="ctr">
                        <a:lnSpc>
                          <a:spcPct val="200000"/>
                        </a:lnSpc>
                      </a:pPr>
                      <a:endParaRPr lang="zh-TW" altLang="en-US" sz="800" b="0">
                        <a:latin typeface="+mn-lt"/>
                      </a:endParaRPr>
                    </a:p>
                  </a:txBody>
                  <a:tcPr marL="49135" marR="49135" marT="24567" marB="24567">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0</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2</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791245972"/>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900" b="0" dirty="0">
                          <a:latin typeface="+mn-lt"/>
                        </a:rPr>
                        <a:t>519005</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TW" sz="900" b="0" dirty="0">
                          <a:latin typeface="+mn-lt"/>
                        </a:rPr>
                        <a:t>110428</a:t>
                      </a:r>
                      <a:endParaRPr lang="zh-TW" altLang="en-US" sz="900" b="0" dirty="0">
                        <a:latin typeface="+mn-lt"/>
                      </a:endParaRP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128015</a:t>
                      </a: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134702</a:t>
                      </a:r>
                      <a:endParaRPr lang="zh-TW" altLang="en-US" sz="900" b="0" dirty="0">
                        <a:solidFill>
                          <a:schemeClr val="tx1"/>
                        </a:solidFill>
                        <a:latin typeface="+mn-lt"/>
                      </a:endParaRPr>
                    </a:p>
                  </a:txBody>
                  <a:tcPr marL="49135" marR="49135" marT="24567" marB="245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86601767"/>
                  </a:ext>
                </a:extLst>
              </a:tr>
              <a:tr h="196677">
                <a:tc>
                  <a:txBody>
                    <a:bodyPr/>
                    <a:lstStyle/>
                    <a:p>
                      <a:pPr algn="ctr"/>
                      <a:r>
                        <a:rPr lang="en-US" altLang="zh-TW" sz="900" b="0">
                          <a:latin typeface="+mn-lt"/>
                        </a:rPr>
                        <a:t>0</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latin typeface="+mn-lt"/>
                        </a:rPr>
                        <a:t>223833</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79434754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163653</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6509</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3907706425"/>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tcPr>
                </a:tc>
                <a:tc>
                  <a:txBody>
                    <a:bodyPr/>
                    <a:lstStyle/>
                    <a:p>
                      <a:pPr algn="ctr"/>
                      <a:r>
                        <a:rPr lang="en-US" altLang="zh-TW" sz="900" b="0" dirty="0">
                          <a:solidFill>
                            <a:schemeClr val="tx1"/>
                          </a:solidFill>
                          <a:latin typeface="+mn-lt"/>
                        </a:rPr>
                        <a:t>177369</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tcPr>
                </a:tc>
                <a:tc>
                  <a:txBody>
                    <a:bodyPr/>
                    <a:lstStyle/>
                    <a:p>
                      <a:pPr algn="ctr"/>
                      <a:r>
                        <a:rPr lang="en-US" altLang="zh-TW" sz="900" b="0" dirty="0">
                          <a:latin typeface="+mn-lt"/>
                        </a:rPr>
                        <a:t>58320</a:t>
                      </a:r>
                      <a:endParaRPr lang="zh-TW" altLang="en-US" sz="900" b="0" dirty="0">
                        <a:latin typeface="+mn-lt"/>
                      </a:endParaRPr>
                    </a:p>
                  </a:txBody>
                  <a:tcPr marL="49135" marR="49135" marT="24567" marB="24567" anchor="ctr"/>
                </a:tc>
                <a:tc>
                  <a:txBody>
                    <a:bodyPr/>
                    <a:lstStyle/>
                    <a:p>
                      <a:pPr algn="ctr"/>
                      <a:r>
                        <a:rPr lang="en-US" altLang="zh-TW" sz="900" b="0" dirty="0">
                          <a:latin typeface="+mn-lt"/>
                        </a:rPr>
                        <a:t>82929318</a:t>
                      </a:r>
                      <a:endParaRPr lang="zh-TW" altLang="en-US" sz="900" b="0" dirty="0">
                        <a:latin typeface="+mn-lt"/>
                      </a:endParaRPr>
                    </a:p>
                  </a:txBody>
                  <a:tcPr marL="49135" marR="49135" marT="24567" marB="24567" anchor="ctr"/>
                </a:tc>
                <a:tc>
                  <a:txBody>
                    <a:bodyPr/>
                    <a:lstStyle/>
                    <a:p>
                      <a:pPr algn="ctr"/>
                      <a:r>
                        <a:rPr lang="en-US" altLang="zh-TW" sz="900" b="0" dirty="0">
                          <a:latin typeface="+mn-lt"/>
                        </a:rPr>
                        <a:t>62748</a:t>
                      </a:r>
                      <a:endParaRPr lang="zh-TW" altLang="en-US" sz="900" b="0" dirty="0">
                        <a:latin typeface="+mn-lt"/>
                      </a:endParaRPr>
                    </a:p>
                  </a:txBody>
                  <a:tcPr marL="49135" marR="49135" marT="24567" marB="24567" anchor="ctr"/>
                </a:tc>
                <a:extLst>
                  <a:ext uri="{0D108BD9-81ED-4DB2-BD59-A6C34878D82A}">
                    <a16:rowId xmlns:a16="http://schemas.microsoft.com/office/drawing/2014/main" val="1903553884"/>
                  </a:ext>
                </a:extLst>
              </a:tr>
              <a:tr h="196677">
                <a:tc>
                  <a:txBody>
                    <a:bodyPr/>
                    <a:lstStyle/>
                    <a:p>
                      <a:pPr algn="ctr"/>
                      <a:r>
                        <a:rPr lang="en-US" altLang="zh-TW" sz="900" b="0">
                          <a:latin typeface="+mn-lt"/>
                        </a:rPr>
                        <a:t>2</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solidFill>
                            <a:schemeClr val="tx1"/>
                          </a:solidFill>
                          <a:latin typeface="+mn-lt"/>
                        </a:rPr>
                        <a:t>159430</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5004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47225</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98111092</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4176747340"/>
                  </a:ext>
                </a:extLst>
              </a:tr>
              <a:tr h="266863">
                <a:tc gridSpan="4">
                  <a:txBody>
                    <a:bodyPr/>
                    <a:lstStyle/>
                    <a:p>
                      <a:r>
                        <a:rPr lang="en-US" altLang="zh-TW" sz="1000" b="0" dirty="0">
                          <a:solidFill>
                            <a:schemeClr val="tx1"/>
                          </a:solidFill>
                          <a:latin typeface="+mn-lt"/>
                        </a:rPr>
                        <a:t>Similarity (Acc.): </a:t>
                      </a:r>
                      <a:r>
                        <a:rPr lang="en-US" altLang="zh-TW" sz="1000" b="0" dirty="0">
                          <a:latin typeface="+mn-lt"/>
                          <a:ea typeface="Calibri" panose="020F0502020204030204" pitchFamily="34" charset="0"/>
                          <a:cs typeface="Calibri" panose="020F0502020204030204" pitchFamily="34" charset="0"/>
                        </a:rPr>
                        <a:t>99.5131806</a:t>
                      </a:r>
                      <a:r>
                        <a:rPr lang="en-US" altLang="zh-TW" sz="1000" b="0" dirty="0">
                          <a:solidFill>
                            <a:schemeClr val="tx1"/>
                          </a:solidFill>
                          <a:latin typeface="+mn-lt"/>
                        </a:rPr>
                        <a:t>%</a:t>
                      </a:r>
                      <a:endParaRPr lang="zh-TW" altLang="en-US" sz="1000" b="0" dirty="0">
                        <a:solidFill>
                          <a:schemeClr val="tx1"/>
                        </a:solidFill>
                        <a:latin typeface="+mn-lt"/>
                      </a:endParaRPr>
                    </a:p>
                  </a:txBody>
                  <a:tcPr marL="79697" marR="79697" marT="39848" marB="39848">
                    <a:lnB w="12700" cap="flat" cmpd="sng" algn="ctr">
                      <a:noFill/>
                      <a:prstDash val="solid"/>
                      <a:round/>
                      <a:headEnd type="none" w="med" len="med"/>
                      <a:tailEnd type="none" w="med" len="med"/>
                    </a:lnB>
                    <a:noFill/>
                  </a:tcPr>
                </a:tc>
                <a:tc hMerge="1">
                  <a:txBody>
                    <a:bodyPr/>
                    <a:lstStyle/>
                    <a:p>
                      <a:endParaRPr lang="zh-TW" altLang="en-US" sz="140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sz="1400"/>
                    </a:p>
                  </a:txBody>
                  <a:tcPr>
                    <a:lnB w="12700" cap="flat" cmpd="sng" algn="ctr">
                      <a:noFill/>
                      <a:prstDash val="solid"/>
                      <a:round/>
                      <a:headEnd type="none" w="med" len="med"/>
                      <a:tailEnd type="none" w="med" len="med"/>
                    </a:lnB>
                    <a:noFill/>
                  </a:tcPr>
                </a:tc>
                <a:tc>
                  <a:txBody>
                    <a:bodyPr/>
                    <a:lstStyle/>
                    <a:p>
                      <a:endParaRPr lang="zh-TW" altLang="en-US" sz="800" b="0" dirty="0">
                        <a:latin typeface="+mn-lt"/>
                      </a:endParaRPr>
                    </a:p>
                  </a:txBody>
                  <a:tcPr marL="49135" marR="49135" marT="24567" marB="24567">
                    <a:lnB w="12700" cap="flat" cmpd="sng" algn="ctr">
                      <a:noFill/>
                      <a:prstDash val="solid"/>
                      <a:round/>
                      <a:headEnd type="none" w="med" len="med"/>
                      <a:tailEnd type="none" w="med" len="med"/>
                    </a:lnB>
                    <a:noFill/>
                  </a:tcPr>
                </a:tc>
                <a:extLst>
                  <a:ext uri="{0D108BD9-81ED-4DB2-BD59-A6C34878D82A}">
                    <a16:rowId xmlns:a16="http://schemas.microsoft.com/office/drawing/2014/main" val="696635640"/>
                  </a:ext>
                </a:extLst>
              </a:tr>
            </a:tbl>
          </a:graphicData>
        </a:graphic>
      </p:graphicFrame>
      <p:grpSp>
        <p:nvGrpSpPr>
          <p:cNvPr id="38" name="群組 37">
            <a:extLst>
              <a:ext uri="{FF2B5EF4-FFF2-40B4-BE49-F238E27FC236}">
                <a16:creationId xmlns:a16="http://schemas.microsoft.com/office/drawing/2014/main" id="{E1564BB4-F1CD-6464-4A48-74A941C75EA9}"/>
              </a:ext>
            </a:extLst>
          </p:cNvPr>
          <p:cNvGrpSpPr/>
          <p:nvPr/>
        </p:nvGrpSpPr>
        <p:grpSpPr>
          <a:xfrm rot="2749279">
            <a:off x="6562039" y="7520293"/>
            <a:ext cx="758284" cy="390042"/>
            <a:chOff x="776269" y="1933985"/>
            <a:chExt cx="758284" cy="390042"/>
          </a:xfrm>
        </p:grpSpPr>
        <p:sp>
          <p:nvSpPr>
            <p:cNvPr id="36" name="文字方塊 35">
              <a:extLst>
                <a:ext uri="{FF2B5EF4-FFF2-40B4-BE49-F238E27FC236}">
                  <a16:creationId xmlns:a16="http://schemas.microsoft.com/office/drawing/2014/main" id="{80C6A6C9-4968-842A-CA28-E743B136E952}"/>
                </a:ext>
              </a:extLst>
            </p:cNvPr>
            <p:cNvSpPr txBox="1"/>
            <p:nvPr/>
          </p:nvSpPr>
          <p:spPr>
            <a:xfrm rot="21409617">
              <a:off x="776269" y="2093195"/>
              <a:ext cx="717550" cy="230832"/>
            </a:xfrm>
            <a:prstGeom prst="rect">
              <a:avLst/>
            </a:prstGeom>
            <a:noFill/>
          </p:spPr>
          <p:txBody>
            <a:bodyPr wrap="square">
              <a:spAutoFit/>
            </a:bodyPr>
            <a:lstStyle/>
            <a:p>
              <a:pPr algn="ctr"/>
              <a:r>
                <a:rPr lang="en-US" altLang="zh-TW" sz="900"/>
                <a:t>APT</a:t>
              </a:r>
              <a:endParaRPr lang="en-US" sz="900"/>
            </a:p>
          </p:txBody>
        </p:sp>
        <p:sp>
          <p:nvSpPr>
            <p:cNvPr id="37" name="文字方塊 36">
              <a:extLst>
                <a:ext uri="{FF2B5EF4-FFF2-40B4-BE49-F238E27FC236}">
                  <a16:creationId xmlns:a16="http://schemas.microsoft.com/office/drawing/2014/main" id="{02A8B13E-37E6-FB99-8667-9FF61B007354}"/>
                </a:ext>
              </a:extLst>
            </p:cNvPr>
            <p:cNvSpPr txBox="1"/>
            <p:nvPr/>
          </p:nvSpPr>
          <p:spPr>
            <a:xfrm rot="21488145">
              <a:off x="817003" y="1933985"/>
              <a:ext cx="717550" cy="230832"/>
            </a:xfrm>
            <a:prstGeom prst="rect">
              <a:avLst/>
            </a:prstGeom>
            <a:noFill/>
          </p:spPr>
          <p:txBody>
            <a:bodyPr wrap="square">
              <a:spAutoFit/>
            </a:bodyPr>
            <a:lstStyle/>
            <a:p>
              <a:pPr algn="ctr"/>
              <a:r>
                <a:rPr lang="en-US" altLang="zh-TW" sz="900" b="0"/>
                <a:t>CPT</a:t>
              </a:r>
            </a:p>
          </p:txBody>
        </p:sp>
      </p:grpSp>
      <p:sp>
        <p:nvSpPr>
          <p:cNvPr id="12" name="橢圓 3">
            <a:extLst>
              <a:ext uri="{FF2B5EF4-FFF2-40B4-BE49-F238E27FC236}">
                <a16:creationId xmlns:a16="http://schemas.microsoft.com/office/drawing/2014/main" id="{FF8C7E56-BC7E-70E0-4460-E5B04FF6A12A}"/>
              </a:ext>
            </a:extLst>
          </p:cNvPr>
          <p:cNvSpPr/>
          <p:nvPr/>
        </p:nvSpPr>
        <p:spPr>
          <a:xfrm>
            <a:off x="1591586" y="1840975"/>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AC8C24AB-4F6F-85C7-AC1E-5DEE404E6D35}"/>
              </a:ext>
            </a:extLst>
          </p:cNvPr>
          <p:cNvCxnSpPr>
            <a:cxnSpLocks/>
          </p:cNvCxnSpPr>
          <p:nvPr/>
        </p:nvCxnSpPr>
        <p:spPr>
          <a:xfrm flipV="1">
            <a:off x="7201608" y="2059065"/>
            <a:ext cx="325416" cy="115334"/>
          </a:xfrm>
          <a:prstGeom prst="line">
            <a:avLst/>
          </a:prstGeom>
          <a:ln w="34925" cap="rnd">
            <a:solidFill>
              <a:srgbClr val="0B578C"/>
            </a:solidFill>
            <a:tailEnd type="arrow" w="sm" len="sm"/>
          </a:ln>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C4337D6A-0A64-CE8A-5988-69FEF1FA89DE}"/>
              </a:ext>
            </a:extLst>
          </p:cNvPr>
          <p:cNvSpPr/>
          <p:nvPr/>
        </p:nvSpPr>
        <p:spPr>
          <a:xfrm>
            <a:off x="7134859" y="2127751"/>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269CEE6D-3E01-377A-901D-4F7154C7F09A}"/>
              </a:ext>
            </a:extLst>
          </p:cNvPr>
          <p:cNvPicPr>
            <a:picLocks noChangeAspect="1"/>
          </p:cNvPicPr>
          <p:nvPr/>
        </p:nvPicPr>
        <p:blipFill>
          <a:blip r:embed="rId3"/>
          <a:stretch>
            <a:fillRect/>
          </a:stretch>
        </p:blipFill>
        <p:spPr>
          <a:xfrm>
            <a:off x="276658" y="7050638"/>
            <a:ext cx="9144000" cy="3856007"/>
          </a:xfrm>
          <a:prstGeom prst="rect">
            <a:avLst/>
          </a:prstGeom>
        </p:spPr>
      </p:pic>
      <p:sp>
        <p:nvSpPr>
          <p:cNvPr id="7" name="標題 1">
            <a:extLst>
              <a:ext uri="{FF2B5EF4-FFF2-40B4-BE49-F238E27FC236}">
                <a16:creationId xmlns:a16="http://schemas.microsoft.com/office/drawing/2014/main" id="{B61AAA30-80F2-550E-143E-876A5E2A6746}"/>
              </a:ext>
            </a:extLst>
          </p:cNvPr>
          <p:cNvSpPr>
            <a:spLocks noGrp="1"/>
          </p:cNvSpPr>
          <p:nvPr>
            <p:ph type="title"/>
          </p:nvPr>
        </p:nvSpPr>
        <p:spPr>
          <a:xfrm>
            <a:off x="457200" y="230188"/>
            <a:ext cx="4944676"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3073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Bugfix for the CI/CD error when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9" name="圖片 8">
            <a:extLst>
              <a:ext uri="{FF2B5EF4-FFF2-40B4-BE49-F238E27FC236}">
                <a16:creationId xmlns:a16="http://schemas.microsoft.com/office/drawing/2014/main" id="{3DAEAD3B-3E66-0B76-C64E-490B445345D1}"/>
              </a:ext>
            </a:extLst>
          </p:cNvPr>
          <p:cNvPicPr>
            <a:picLocks noChangeAspect="1"/>
          </p:cNvPicPr>
          <p:nvPr/>
        </p:nvPicPr>
        <p:blipFill>
          <a:blip r:embed="rId3"/>
          <a:stretch>
            <a:fillRect/>
          </a:stretch>
        </p:blipFill>
        <p:spPr>
          <a:xfrm>
            <a:off x="0" y="1765702"/>
            <a:ext cx="9144000" cy="3709261"/>
          </a:xfrm>
          <a:prstGeom prst="rect">
            <a:avLst/>
          </a:prstGeom>
        </p:spPr>
      </p:pic>
      <p:pic>
        <p:nvPicPr>
          <p:cNvPr id="13" name="圖片 12">
            <a:extLst>
              <a:ext uri="{FF2B5EF4-FFF2-40B4-BE49-F238E27FC236}">
                <a16:creationId xmlns:a16="http://schemas.microsoft.com/office/drawing/2014/main" id="{1CDD3775-ABE9-7C20-E6B2-2EB8C3DAD95A}"/>
              </a:ext>
            </a:extLst>
          </p:cNvPr>
          <p:cNvPicPr>
            <a:picLocks noChangeAspect="1"/>
          </p:cNvPicPr>
          <p:nvPr/>
        </p:nvPicPr>
        <p:blipFill>
          <a:blip r:embed="rId4"/>
          <a:stretch>
            <a:fillRect/>
          </a:stretch>
        </p:blipFill>
        <p:spPr>
          <a:xfrm>
            <a:off x="1991845" y="2914404"/>
            <a:ext cx="7152155" cy="3943596"/>
          </a:xfrm>
          <a:prstGeom prst="rect">
            <a:avLst/>
          </a:prstGeom>
        </p:spPr>
      </p:pic>
    </p:spTree>
    <p:extLst>
      <p:ext uri="{BB962C8B-B14F-4D97-AF65-F5344CB8AC3E}">
        <p14:creationId xmlns:p14="http://schemas.microsoft.com/office/powerpoint/2010/main" val="2777461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Successful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10" name="圖片 9">
            <a:extLst>
              <a:ext uri="{FF2B5EF4-FFF2-40B4-BE49-F238E27FC236}">
                <a16:creationId xmlns:a16="http://schemas.microsoft.com/office/drawing/2014/main" id="{97C077F8-6C04-A8E3-0A03-B34B558D2994}"/>
              </a:ext>
            </a:extLst>
          </p:cNvPr>
          <p:cNvPicPr>
            <a:picLocks noChangeAspect="1"/>
          </p:cNvPicPr>
          <p:nvPr/>
        </p:nvPicPr>
        <p:blipFill>
          <a:blip r:embed="rId3"/>
          <a:stretch>
            <a:fillRect/>
          </a:stretch>
        </p:blipFill>
        <p:spPr>
          <a:xfrm>
            <a:off x="0" y="2019954"/>
            <a:ext cx="9144000" cy="3845844"/>
          </a:xfrm>
          <a:prstGeom prst="rect">
            <a:avLst/>
          </a:prstGeom>
        </p:spPr>
      </p:pic>
      <p:sp>
        <p:nvSpPr>
          <p:cNvPr id="12" name="標題 1">
            <a:extLst>
              <a:ext uri="{FF2B5EF4-FFF2-40B4-BE49-F238E27FC236}">
                <a16:creationId xmlns:a16="http://schemas.microsoft.com/office/drawing/2014/main" id="{F789FCAC-B4BE-683C-ED93-6B441C4D2848}"/>
              </a:ext>
            </a:extLst>
          </p:cNvPr>
          <p:cNvSpPr>
            <a:spLocks noGrp="1"/>
          </p:cNvSpPr>
          <p:nvPr>
            <p:ph type="title"/>
          </p:nvPr>
        </p:nvSpPr>
        <p:spPr>
          <a:xfrm>
            <a:off x="457200" y="230188"/>
            <a:ext cx="4644998"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69232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8" name="內容版面配置區 2">
            <a:extLst>
              <a:ext uri="{FF2B5EF4-FFF2-40B4-BE49-F238E27FC236}">
                <a16:creationId xmlns:a16="http://schemas.microsoft.com/office/drawing/2014/main" id="{18850312-931D-B3CE-9041-39CFFCA39068}"/>
              </a:ext>
            </a:extLst>
          </p:cNvPr>
          <p:cNvSpPr txBox="1">
            <a:spLocks/>
          </p:cNvSpPr>
          <p:nvPr/>
        </p:nvSpPr>
        <p:spPr>
          <a:xfrm>
            <a:off x="518161" y="1277142"/>
            <a:ext cx="8279727" cy="5032178"/>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p:txBody>
      </p:sp>
      <p:sp>
        <p:nvSpPr>
          <p:cNvPr id="10" name="文字方塊 9">
            <a:extLst>
              <a:ext uri="{FF2B5EF4-FFF2-40B4-BE49-F238E27FC236}">
                <a16:creationId xmlns:a16="http://schemas.microsoft.com/office/drawing/2014/main" id="{198DEE85-96AC-7211-D834-E15D05B37D37}"/>
              </a:ext>
            </a:extLst>
          </p:cNvPr>
          <p:cNvSpPr txBox="1"/>
          <p:nvPr/>
        </p:nvSpPr>
        <p:spPr>
          <a:xfrm>
            <a:off x="485800" y="1192299"/>
            <a:ext cx="7713320" cy="523220"/>
          </a:xfrm>
          <a:prstGeom prst="rect">
            <a:avLst/>
          </a:prstGeom>
          <a:noFill/>
        </p:spPr>
        <p:txBody>
          <a:bodyPr wrap="square">
            <a:spAutoFit/>
          </a:bodyPr>
          <a:lstStyle/>
          <a:p>
            <a:pPr marL="342900" indent="-342900">
              <a:buFont typeface="Arial" panose="020B0604020202020204" pitchFamily="34" charset="0"/>
              <a:buChar char="•"/>
            </a:pPr>
            <a:r>
              <a:rPr kumimoji="1" lang="en-US" altLang="zh-TW" sz="2800" dirty="0"/>
              <a:t>Genotyping Procedure Documents for Each Chip</a:t>
            </a:r>
            <a:endParaRPr lang="zh-TW" altLang="en-US" sz="2800" dirty="0"/>
          </a:p>
        </p:txBody>
      </p:sp>
      <p:grpSp>
        <p:nvGrpSpPr>
          <p:cNvPr id="3" name="群組 2">
            <a:extLst>
              <a:ext uri="{FF2B5EF4-FFF2-40B4-BE49-F238E27FC236}">
                <a16:creationId xmlns:a16="http://schemas.microsoft.com/office/drawing/2014/main" id="{0BD30F02-DD70-F347-40BA-4CB8BA3BEB36}"/>
              </a:ext>
            </a:extLst>
          </p:cNvPr>
          <p:cNvGrpSpPr/>
          <p:nvPr/>
        </p:nvGrpSpPr>
        <p:grpSpPr>
          <a:xfrm>
            <a:off x="753277" y="1698345"/>
            <a:ext cx="7637447" cy="4695787"/>
            <a:chOff x="753277" y="1698345"/>
            <a:chExt cx="7637447" cy="4695787"/>
          </a:xfrm>
        </p:grpSpPr>
        <p:grpSp>
          <p:nvGrpSpPr>
            <p:cNvPr id="2" name="群組 1">
              <a:extLst>
                <a:ext uri="{FF2B5EF4-FFF2-40B4-BE49-F238E27FC236}">
                  <a16:creationId xmlns:a16="http://schemas.microsoft.com/office/drawing/2014/main" id="{5F308E25-B5DA-61B6-24B5-415085DC90D7}"/>
                </a:ext>
              </a:extLst>
            </p:cNvPr>
            <p:cNvGrpSpPr/>
            <p:nvPr/>
          </p:nvGrpSpPr>
          <p:grpSpPr>
            <a:xfrm>
              <a:off x="753277" y="1698345"/>
              <a:ext cx="7637447" cy="4397656"/>
              <a:chOff x="753277" y="1698345"/>
              <a:chExt cx="7637447" cy="4397656"/>
            </a:xfrm>
          </p:grpSpPr>
          <p:pic>
            <p:nvPicPr>
              <p:cNvPr id="11" name="圖片 10">
                <a:extLst>
                  <a:ext uri="{FF2B5EF4-FFF2-40B4-BE49-F238E27FC236}">
                    <a16:creationId xmlns:a16="http://schemas.microsoft.com/office/drawing/2014/main" id="{B5D3538D-DDE9-FAD6-1352-94E88D9B0B42}"/>
                  </a:ext>
                </a:extLst>
              </p:cNvPr>
              <p:cNvPicPr>
                <a:picLocks noChangeAspect="1"/>
              </p:cNvPicPr>
              <p:nvPr/>
            </p:nvPicPr>
            <p:blipFill rotWithShape="1">
              <a:blip r:embed="rId2"/>
              <a:srcRect t="7955" b="1781"/>
              <a:stretch/>
            </p:blipFill>
            <p:spPr>
              <a:xfrm>
                <a:off x="753277" y="1698345"/>
                <a:ext cx="7637447" cy="4397656"/>
              </a:xfrm>
              <a:prstGeom prst="rect">
                <a:avLst/>
              </a:prstGeom>
            </p:spPr>
          </p:pic>
          <p:grpSp>
            <p:nvGrpSpPr>
              <p:cNvPr id="14" name="群組 13">
                <a:extLst>
                  <a:ext uri="{FF2B5EF4-FFF2-40B4-BE49-F238E27FC236}">
                    <a16:creationId xmlns:a16="http://schemas.microsoft.com/office/drawing/2014/main" id="{CCFD9537-E31A-81EA-EFD3-1D0D661E2D4F}"/>
                  </a:ext>
                </a:extLst>
              </p:cNvPr>
              <p:cNvGrpSpPr/>
              <p:nvPr/>
            </p:nvGrpSpPr>
            <p:grpSpPr>
              <a:xfrm>
                <a:off x="1958361" y="3926086"/>
                <a:ext cx="1397719" cy="369332"/>
                <a:chOff x="7715801" y="6324155"/>
                <a:chExt cx="1397719" cy="369332"/>
              </a:xfrm>
            </p:grpSpPr>
            <p:pic>
              <p:nvPicPr>
                <p:cNvPr id="12" name="圖片 11">
                  <a:extLst>
                    <a:ext uri="{FF2B5EF4-FFF2-40B4-BE49-F238E27FC236}">
                      <a16:creationId xmlns:a16="http://schemas.microsoft.com/office/drawing/2014/main" id="{4B73D8A7-EA69-E07A-93BB-BA6218D1135B}"/>
                    </a:ext>
                  </a:extLst>
                </p:cNvPr>
                <p:cNvPicPr>
                  <a:picLocks noChangeAspect="1"/>
                </p:cNvPicPr>
                <p:nvPr/>
              </p:nvPicPr>
              <p:blipFill rotWithShape="1">
                <a:blip r:embed="rId2"/>
                <a:srcRect l="3173" t="32530" r="84854" b="61528"/>
                <a:stretch/>
              </p:blipFill>
              <p:spPr>
                <a:xfrm>
                  <a:off x="7863168" y="6389098"/>
                  <a:ext cx="914400" cy="289561"/>
                </a:xfrm>
                <a:prstGeom prst="rect">
                  <a:avLst/>
                </a:prstGeom>
              </p:spPr>
            </p:pic>
            <p:sp>
              <p:nvSpPr>
                <p:cNvPr id="13" name="文字方塊 12">
                  <a:extLst>
                    <a:ext uri="{FF2B5EF4-FFF2-40B4-BE49-F238E27FC236}">
                      <a16:creationId xmlns:a16="http://schemas.microsoft.com/office/drawing/2014/main" id="{7BA4CFB5-306F-50DE-DEA4-3B2A13E521FF}"/>
                    </a:ext>
                  </a:extLst>
                </p:cNvPr>
                <p:cNvSpPr txBox="1"/>
                <p:nvPr/>
              </p:nvSpPr>
              <p:spPr>
                <a:xfrm>
                  <a:off x="7715801" y="6324155"/>
                  <a:ext cx="1397719" cy="369332"/>
                </a:xfrm>
                <a:prstGeom prst="rect">
                  <a:avLst/>
                </a:prstGeom>
                <a:noFill/>
              </p:spPr>
              <p:txBody>
                <a:bodyPr wrap="square" rtlCol="0">
                  <a:spAutoFit/>
                </a:bodyPr>
                <a:lstStyle/>
                <a:p>
                  <a:r>
                    <a:rPr lang="en-US" altLang="zh-TW" dirty="0"/>
                    <a:t>(                 )</a:t>
                  </a:r>
                  <a:endParaRPr lang="zh-TW" altLang="en-US" dirty="0"/>
                </a:p>
              </p:txBody>
            </p:sp>
          </p:grpSp>
        </p:grpSp>
        <p:sp>
          <p:nvSpPr>
            <p:cNvPr id="16" name="文字方塊 15">
              <a:extLst>
                <a:ext uri="{FF2B5EF4-FFF2-40B4-BE49-F238E27FC236}">
                  <a16:creationId xmlns:a16="http://schemas.microsoft.com/office/drawing/2014/main" id="{25402930-E356-0B7B-312F-56F54779E444}"/>
                </a:ext>
              </a:extLst>
            </p:cNvPr>
            <p:cNvSpPr txBox="1"/>
            <p:nvPr/>
          </p:nvSpPr>
          <p:spPr>
            <a:xfrm>
              <a:off x="805180" y="6024800"/>
              <a:ext cx="4577080" cy="369332"/>
            </a:xfrm>
            <a:prstGeom prst="rect">
              <a:avLst/>
            </a:prstGeom>
            <a:noFill/>
          </p:spPr>
          <p:txBody>
            <a:bodyPr wrap="square">
              <a:spAutoFit/>
            </a:bodyPr>
            <a:lstStyle/>
            <a:p>
              <a:r>
                <a:rPr lang="pt-BR" altLang="zh-TW" dirty="0"/>
                <a:t>GTC v4.2  P/N 702982 Rev. 3</a:t>
              </a:r>
              <a:endParaRPr lang="zh-TW" altLang="en-US" dirty="0"/>
            </a:p>
          </p:txBody>
        </p:sp>
      </p:grpSp>
      <p:sp>
        <p:nvSpPr>
          <p:cNvPr id="17" name="標題 1">
            <a:extLst>
              <a:ext uri="{FF2B5EF4-FFF2-40B4-BE49-F238E27FC236}">
                <a16:creationId xmlns:a16="http://schemas.microsoft.com/office/drawing/2014/main" id="{3F1A7E3E-BE61-46AC-369C-32F1EB10C415}"/>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947907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Other Genotyping Models </a:t>
            </a:r>
            <a:br>
              <a:rPr lang="en-US" altLang="zh-TW" dirty="0"/>
            </a:br>
            <a:r>
              <a:rPr lang="en-US" altLang="zh-TW" dirty="0"/>
              <a:t>Research and Development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3419094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a:t>Progress Report and Future Work</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277143"/>
            <a:ext cx="8249921"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TW" dirty="0"/>
              <a:t>Birdseed Framework</a:t>
            </a:r>
          </a:p>
          <a:p>
            <a:pPr lvl="1"/>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2" name="矩形: 圓角 1">
            <a:extLst>
              <a:ext uri="{FF2B5EF4-FFF2-40B4-BE49-F238E27FC236}">
                <a16:creationId xmlns:a16="http://schemas.microsoft.com/office/drawing/2014/main" id="{86B81800-6499-F214-B86E-68BA0F920779}"/>
              </a:ext>
            </a:extLst>
          </p:cNvPr>
          <p:cNvSpPr/>
          <p:nvPr/>
        </p:nvSpPr>
        <p:spPr>
          <a:xfrm>
            <a:off x="547364" y="2436727"/>
            <a:ext cx="2952328" cy="3739882"/>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dirty="0"/>
          </a:p>
        </p:txBody>
      </p:sp>
      <p:sp>
        <p:nvSpPr>
          <p:cNvPr id="9" name="矩形: 圓角 8">
            <a:extLst>
              <a:ext uri="{FF2B5EF4-FFF2-40B4-BE49-F238E27FC236}">
                <a16:creationId xmlns:a16="http://schemas.microsoft.com/office/drawing/2014/main" id="{482EC9DE-7952-3596-C64B-9F4F797EF48F}"/>
              </a:ext>
            </a:extLst>
          </p:cNvPr>
          <p:cNvSpPr/>
          <p:nvPr/>
        </p:nvSpPr>
        <p:spPr>
          <a:xfrm>
            <a:off x="691380" y="2652750"/>
            <a:ext cx="2664296" cy="348818"/>
          </a:xfrm>
          <a:prstGeom prst="roundRect">
            <a:avLst/>
          </a:prstGeom>
          <a:gradFill>
            <a:gsLst>
              <a:gs pos="0">
                <a:schemeClr val="accent2"/>
              </a:gs>
              <a:gs pos="100000">
                <a:schemeClr val="tx1">
                  <a:lumMod val="95000"/>
                  <a:lumOff val="5000"/>
                </a:schemeClr>
              </a:gs>
            </a:gsLst>
            <a:lin ang="54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0" name="矩形: 圓角 9">
            <a:extLst>
              <a:ext uri="{FF2B5EF4-FFF2-40B4-BE49-F238E27FC236}">
                <a16:creationId xmlns:a16="http://schemas.microsoft.com/office/drawing/2014/main" id="{379324C8-CCEA-258C-65C9-EE0797D15297}"/>
              </a:ext>
            </a:extLst>
          </p:cNvPr>
          <p:cNvSpPr/>
          <p:nvPr/>
        </p:nvSpPr>
        <p:spPr>
          <a:xfrm>
            <a:off x="691380" y="3242845"/>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1" name="矩形: 圓角 10">
            <a:extLst>
              <a:ext uri="{FF2B5EF4-FFF2-40B4-BE49-F238E27FC236}">
                <a16:creationId xmlns:a16="http://schemas.microsoft.com/office/drawing/2014/main" id="{3B928D6B-4932-4ACA-79EB-9469A0A61EDE}"/>
              </a:ext>
            </a:extLst>
          </p:cNvPr>
          <p:cNvSpPr/>
          <p:nvPr/>
        </p:nvSpPr>
        <p:spPr>
          <a:xfrm>
            <a:off x="691380" y="3832940"/>
            <a:ext cx="2664296" cy="34881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2" name="矩形: 圓角 11">
            <a:extLst>
              <a:ext uri="{FF2B5EF4-FFF2-40B4-BE49-F238E27FC236}">
                <a16:creationId xmlns:a16="http://schemas.microsoft.com/office/drawing/2014/main" id="{715B6BE2-6C0E-E72D-13D0-24B0B242A1EC}"/>
              </a:ext>
            </a:extLst>
          </p:cNvPr>
          <p:cNvSpPr/>
          <p:nvPr/>
        </p:nvSpPr>
        <p:spPr>
          <a:xfrm>
            <a:off x="691380" y="1776761"/>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3" name="直線單箭頭接點 12">
            <a:extLst>
              <a:ext uri="{FF2B5EF4-FFF2-40B4-BE49-F238E27FC236}">
                <a16:creationId xmlns:a16="http://schemas.microsoft.com/office/drawing/2014/main" id="{928ED673-462D-8734-017F-5CAEBF8FA6B4}"/>
              </a:ext>
            </a:extLst>
          </p:cNvPr>
          <p:cNvCxnSpPr>
            <a:cxnSpLocks/>
          </p:cNvCxnSpPr>
          <p:nvPr/>
        </p:nvCxnSpPr>
        <p:spPr>
          <a:xfrm>
            <a:off x="2022500" y="4681859"/>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BC1F8B6A-0061-1173-4111-F70C21495710}"/>
              </a:ext>
            </a:extLst>
          </p:cNvPr>
          <p:cNvCxnSpPr>
            <a:cxnSpLocks/>
          </p:cNvCxnSpPr>
          <p:nvPr/>
        </p:nvCxnSpPr>
        <p:spPr>
          <a:xfrm>
            <a:off x="2023528" y="3591663"/>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F0B88EC-45F9-765D-9A62-78744246412D}"/>
              </a:ext>
            </a:extLst>
          </p:cNvPr>
          <p:cNvCxnSpPr>
            <a:cxnSpLocks/>
          </p:cNvCxnSpPr>
          <p:nvPr/>
        </p:nvCxnSpPr>
        <p:spPr>
          <a:xfrm>
            <a:off x="2023528" y="300156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4BBE1B2-8BD6-4034-2757-0EFDA397E890}"/>
              </a:ext>
            </a:extLst>
          </p:cNvPr>
          <p:cNvCxnSpPr>
            <a:cxnSpLocks/>
          </p:cNvCxnSpPr>
          <p:nvPr/>
        </p:nvCxnSpPr>
        <p:spPr>
          <a:xfrm>
            <a:off x="2023528" y="2208810"/>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EA221BC8-50EB-BF66-293D-A805DD0609D9}"/>
              </a:ext>
            </a:extLst>
          </p:cNvPr>
          <p:cNvSpPr/>
          <p:nvPr/>
        </p:nvSpPr>
        <p:spPr>
          <a:xfrm>
            <a:off x="691380" y="4423035"/>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18" name="直線單箭頭接點 17">
            <a:extLst>
              <a:ext uri="{FF2B5EF4-FFF2-40B4-BE49-F238E27FC236}">
                <a16:creationId xmlns:a16="http://schemas.microsoft.com/office/drawing/2014/main" id="{F1101B5D-C349-DB92-25FF-F5524AB36B4F}"/>
              </a:ext>
            </a:extLst>
          </p:cNvPr>
          <p:cNvCxnSpPr>
            <a:cxnSpLocks/>
          </p:cNvCxnSpPr>
          <p:nvPr/>
        </p:nvCxnSpPr>
        <p:spPr>
          <a:xfrm>
            <a:off x="2023528" y="418175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51BB9E6D-1414-AC4E-E559-5AF04BF902A4}"/>
              </a:ext>
            </a:extLst>
          </p:cNvPr>
          <p:cNvSpPr/>
          <p:nvPr/>
        </p:nvSpPr>
        <p:spPr>
          <a:xfrm>
            <a:off x="691380" y="5603226"/>
            <a:ext cx="2664296" cy="351186"/>
          </a:xfrm>
          <a:prstGeom prst="roundRect">
            <a:avLst/>
          </a:prstGeom>
          <a:gradFill>
            <a:gsLst>
              <a:gs pos="0">
                <a:schemeClr val="accent1">
                  <a:lumMod val="75000"/>
                </a:schemeClr>
              </a:gs>
              <a:gs pos="100000">
                <a:schemeClr val="tx1">
                  <a:lumMod val="95000"/>
                  <a:lumOff val="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Birdseed/</a:t>
            </a:r>
            <a:r>
              <a:rPr lang="en-US" altLang="zh-TW" dirty="0" err="1"/>
              <a:t>BRLMMp</a:t>
            </a:r>
            <a:r>
              <a:rPr lang="en-US" altLang="zh-TW" dirty="0"/>
              <a:t>&lt;Train&gt;</a:t>
            </a:r>
          </a:p>
        </p:txBody>
      </p:sp>
      <p:cxnSp>
        <p:nvCxnSpPr>
          <p:cNvPr id="3" name="直線單箭頭接點 2">
            <a:extLst>
              <a:ext uri="{FF2B5EF4-FFF2-40B4-BE49-F238E27FC236}">
                <a16:creationId xmlns:a16="http://schemas.microsoft.com/office/drawing/2014/main" id="{8DD5207C-2381-8231-63AE-D8ABA2A815D7}"/>
              </a:ext>
            </a:extLst>
          </p:cNvPr>
          <p:cNvCxnSpPr>
            <a:cxnSpLocks/>
          </p:cNvCxnSpPr>
          <p:nvPr/>
        </p:nvCxnSpPr>
        <p:spPr>
          <a:xfrm>
            <a:off x="2022500" y="5271610"/>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36476B9F-AEE2-F2FB-0038-34DCBB260DAB}"/>
              </a:ext>
            </a:extLst>
          </p:cNvPr>
          <p:cNvSpPr/>
          <p:nvPr/>
        </p:nvSpPr>
        <p:spPr>
          <a:xfrm>
            <a:off x="691380" y="5013130"/>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pic>
        <p:nvPicPr>
          <p:cNvPr id="22" name="圖片 21">
            <a:extLst>
              <a:ext uri="{FF2B5EF4-FFF2-40B4-BE49-F238E27FC236}">
                <a16:creationId xmlns:a16="http://schemas.microsoft.com/office/drawing/2014/main" id="{A0C265AE-AF9E-B79A-6087-737FB0F67F3B}"/>
              </a:ext>
            </a:extLst>
          </p:cNvPr>
          <p:cNvPicPr>
            <a:picLocks noChangeAspect="1"/>
          </p:cNvPicPr>
          <p:nvPr/>
        </p:nvPicPr>
        <p:blipFill>
          <a:blip r:embed="rId2"/>
          <a:stretch>
            <a:fillRect/>
          </a:stretch>
        </p:blipFill>
        <p:spPr>
          <a:xfrm>
            <a:off x="3657600" y="2565774"/>
            <a:ext cx="5486400" cy="2830904"/>
          </a:xfrm>
          <a:prstGeom prst="rect">
            <a:avLst/>
          </a:prstGeom>
        </p:spPr>
      </p:pic>
    </p:spTree>
    <p:extLst>
      <p:ext uri="{BB962C8B-B14F-4D97-AF65-F5344CB8AC3E}">
        <p14:creationId xmlns:p14="http://schemas.microsoft.com/office/powerpoint/2010/main" val="279798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32</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2055403"/>
                <a:ext cx="8370078" cy="3905941"/>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𝐺𝑎𝑢𝑠𝑠𝑖𝑎𝑛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𝑀𝑖𝑥𝑡𝑢𝑟𝑒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𝐺𝑀𝑀</m:t>
                    </m:r>
                  </m:oMath>
                </a14:m>
                <a:r>
                  <a:rPr lang="en-US" altLang="zh-TW" i="1" dirty="0">
                    <a:latin typeface="Cambria Math" panose="02040503050406030204" pitchFamily="18" charset="0"/>
                  </a:rPr>
                  <a:t>with K-Means centroid</a:t>
                </a:r>
                <a:r>
                  <a:rPr lang="zh-TW" altLang="en-US" i="1" dirty="0">
                    <a:latin typeface="Cambria Math" panose="02040503050406030204" pitchFamily="18" charset="0"/>
                  </a:rPr>
                  <a:t> </a:t>
                </a:r>
                <a:r>
                  <a:rPr lang="en-US" altLang="zh-TW" i="1" dirty="0">
                    <a:latin typeface="Cambria Math" panose="02040503050406030204" pitchFamily="18" charset="0"/>
                  </a:rPr>
                  <a:t>(Existing Model)</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𝑁𝑜𝑛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𝑝𝑟𝑏𝑎𝑏𝑖𝑙𝑖𝑠𝑡𝑖𝑐</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func>
                                <m:funcPr>
                                  <m:ctrlPr>
                                    <a:rPr lang="en-US" altLang="zh-TW" i="1">
                                      <a:latin typeface="Cambria Math" panose="02040503050406030204" pitchFamily="18" charset="0"/>
                                    </a:rPr>
                                  </m:ctrlPr>
                                </m:funcPr>
                                <m:fName>
                                  <m:r>
                                    <a:rPr lang="en-US" altLang="zh-TW" b="0" i="1" smtClean="0">
                                      <a:latin typeface="Cambria Math" panose="02040503050406030204" pitchFamily="18" charset="0"/>
                                    </a:rPr>
                                    <m:t>𝑚𝑖𝑛</m:t>
                                  </m:r>
                                </m:fName>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1" i="1" smtClean="0">
                                                      <a:latin typeface="Cambria Math" panose="02040503050406030204" pitchFamily="18" charset="0"/>
                                                    </a:rPr>
                                                    <m:t>𝝁</m:t>
                                                  </m:r>
                                                </m:e>
                                              </m:acc>
                                            </m:e>
                                            <m:sub>
                                              <m:r>
                                                <a:rPr lang="en-US" altLang="zh-TW" b="0" i="1" smtClean="0">
                                                  <a:latin typeface="Cambria Math" panose="02040503050406030204" pitchFamily="18" charset="0"/>
                                                </a:rPr>
                                                <m:t>𝑗</m:t>
                                              </m:r>
                                            </m:sub>
                                          </m:sSub>
                                        </m:e>
                                      </m:d>
                                    </m:e>
                                    <m:sup>
                                      <m:r>
                                        <a:rPr lang="en-US" altLang="zh-TW" b="0" i="1" smtClean="0">
                                          <a:latin typeface="Cambria Math" panose="02040503050406030204" pitchFamily="18" charset="0"/>
                                        </a:rPr>
                                        <m:t>2</m:t>
                                      </m:r>
                                    </m:sup>
                                  </m:sSup>
                                </m:e>
                              </m:func>
                            </m:e>
                          </m:nary>
                        </m:e>
                      </m:nary>
                      <m:r>
                        <a:rPr lang="en-US" altLang="zh-TW" i="1">
                          <a:latin typeface="Cambria Math" panose="02040503050406030204" pitchFamily="18" charset="0"/>
                        </a:rPr>
                        <m:t>+</m:t>
                      </m:r>
                      <m:r>
                        <a:rPr lang="en-US" altLang="zh-TW" i="1">
                          <a:latin typeface="Cambria Math" panose="02040503050406030204" pitchFamily="18" charset="0"/>
                        </a:rPr>
                        <m:t>𝐾𝑑</m:t>
                      </m:r>
                      <m:r>
                        <a:rPr lang="en-US" altLang="zh-TW" b="0" i="1" smtClean="0">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sup>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0" i="1" smtClean="0">
                                      <a:latin typeface="Cambria Math" panose="02040503050406030204" pitchFamily="18" charset="0"/>
                                    </a:rPr>
                                    <m:t>𝑖</m:t>
                                  </m:r>
                                </m:sub>
                              </m:sSub>
                            </m:e>
                          </m:nary>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den>
                      </m:f>
                    </m:oMath>
                  </m:oMathPara>
                </a14:m>
                <a:endParaRPr lang="en-US" altLang="zh-TW" dirty="0"/>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𝜋</m:t>
                          </m:r>
                        </m:e>
                        <m:sub>
                          <m:r>
                            <a:rPr lang="en-US" altLang="zh-TW" b="0" i="1" smtClean="0">
                              <a:latin typeface="Cambria Math" panose="02040503050406030204" pitchFamily="18" charset="0"/>
                            </a:rPr>
                            <m:t>𝑖𝑗</m:t>
                          </m:r>
                        </m:sub>
                      </m:sSub>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𝑰</m:t>
                              </m:r>
                            </m:e>
                            <m:sub>
                              <m:r>
                                <a:rPr lang="en-US" altLang="zh-TW" b="0" i="1" smtClean="0">
                                  <a:latin typeface="Cambria Math" panose="02040503050406030204" pitchFamily="18" charset="0"/>
                                </a:rPr>
                                <m:t>𝑑</m:t>
                              </m:r>
                            </m:sub>
                          </m:sSub>
                        </m:e>
                      </m:d>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=−2</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d>
                            </m:e>
                          </m:func>
                        </m:e>
                      </m:nary>
                      <m:r>
                        <a:rPr lang="en-US" altLang="zh-TW" b="0" i="1" smtClean="0">
                          <a:latin typeface="Cambria Math" panose="02040503050406030204" pitchFamily="18" charset="0"/>
                        </a:rPr>
                        <m:t>+2</m:t>
                      </m:r>
                      <m:r>
                        <a:rPr lang="en-US" altLang="zh-TW" b="0" i="1" smtClean="0">
                          <a:latin typeface="Cambria Math" panose="02040503050406030204" pitchFamily="18" charset="0"/>
                        </a:rPr>
                        <m:t>𝑁</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i="1">
                                  <a:latin typeface="Cambria Math" panose="02040503050406030204" pitchFamily="18" charset="0"/>
                                </a:rPr>
                              </m:ctrlPr>
                            </m:dPr>
                            <m:e>
                              <m:r>
                                <a:rPr lang="en-US" altLang="zh-TW" i="1">
                                  <a:latin typeface="Cambria Math" panose="02040503050406030204" pitchFamily="18" charset="0"/>
                                </a:rPr>
                                <m:t>𝑁</m:t>
                              </m:r>
                            </m:e>
                          </m:d>
                        </m:e>
                      </m:func>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dNln</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2</m:t>
                          </m:r>
                          <m:r>
                            <a:rPr lang="en-US" altLang="zh-TW" b="0" i="1" smtClean="0">
                              <a:latin typeface="Cambria Math" panose="02040503050406030204" pitchFamily="18" charset="0"/>
                            </a:rPr>
                            <m:t>𝜋</m:t>
                          </m:r>
                          <m:sSup>
                            <m:sSupPr>
                              <m:ctrlPr>
                                <a:rPr lang="en-US" altLang="zh-TW" b="0" i="1" smtClean="0">
                                  <a:latin typeface="Cambria Math" panose="02040503050406030204" pitchFamily="18" charset="0"/>
                                </a:rPr>
                              </m:ctrlPr>
                            </m:sSup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e>
                            <m:sup>
                              <m:r>
                                <a:rPr lang="en-US" altLang="zh-TW" b="0" i="1" smtClean="0">
                                  <a:latin typeface="Cambria Math" panose="02040503050406030204" pitchFamily="18" charset="0"/>
                                </a:rPr>
                                <m:t>2</m:t>
                              </m:r>
                            </m:sup>
                          </m:sSup>
                        </m:e>
                      </m:d>
                      <m:r>
                        <a:rPr lang="en-US" altLang="zh-TW" b="0" i="1" smtClean="0">
                          <a:latin typeface="Cambria Math" panose="02040503050406030204" pitchFamily="18" charset="0"/>
                        </a:rPr>
                        <m:t>+</m:t>
                      </m:r>
                      <m:r>
                        <a:rPr lang="en-US" altLang="zh-TW" b="0" i="1" smtClean="0">
                          <a:latin typeface="Cambria Math" panose="02040503050406030204" pitchFamily="18" charset="0"/>
                        </a:rPr>
                        <m:t>𝑑𝑁</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𝐾</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𝑑</m:t>
                          </m:r>
                          <m:r>
                            <a:rPr lang="en-US" altLang="zh-TW" b="0" i="1" smtClean="0">
                              <a:latin typeface="Cambria Math" panose="02040503050406030204" pitchFamily="18" charset="0"/>
                            </a:rPr>
                            <m:t>+1</m:t>
                          </m:r>
                        </m:e>
                      </m:d>
                      <m:r>
                        <a:rPr lang="en-US" altLang="zh-TW" b="0" i="1" smtClean="0">
                          <a:latin typeface="Cambria Math" panose="02040503050406030204" pitchFamily="18" charset="0"/>
                        </a:rPr>
                        <m:t>,  </m:t>
                      </m:r>
                    </m:oMath>
                  </m:oMathPara>
                </a14:m>
                <a:endParaRPr lang="en-US" altLang="zh-TW" b="0"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e>
                          </m:nary>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den>
                      </m:f>
                    </m:oMath>
                  </m:oMathPara>
                </a14:m>
                <a:endParaRPr lang="en-US" altLang="zh-TW" dirty="0"/>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2055403"/>
                <a:ext cx="8370078" cy="3905941"/>
              </a:xfrm>
              <a:prstGeom prst="rect">
                <a:avLst/>
              </a:prstGeom>
              <a:blipFill>
                <a:blip r:embed="rId2"/>
                <a:stretch>
                  <a:fillRect l="-1020" t="-2184"/>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4C4B4E3E-A154-760D-F1B0-09F872AF743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326106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786398"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786398" cy="276999"/>
              </a:xfrm>
              <a:prstGeom prst="rect">
                <a:avLst/>
              </a:prstGeom>
              <a:blipFill>
                <a:blip r:embed="rId2"/>
                <a:stretch>
                  <a:fillRect l="-4778" b="-17391"/>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7553E558-624A-A842-3626-9DCDF651C3A5}"/>
              </a:ext>
            </a:extLst>
          </p:cNvPr>
          <p:cNvGrpSpPr/>
          <p:nvPr/>
        </p:nvGrpSpPr>
        <p:grpSpPr>
          <a:xfrm>
            <a:off x="1626481" y="1391593"/>
            <a:ext cx="7060319" cy="4605633"/>
            <a:chOff x="1626481" y="1440425"/>
            <a:chExt cx="7060319" cy="4605633"/>
          </a:xfrm>
        </p:grpSpPr>
        <p:pic>
          <p:nvPicPr>
            <p:cNvPr id="8" name="圖片 7">
              <a:extLst>
                <a:ext uri="{FF2B5EF4-FFF2-40B4-BE49-F238E27FC236}">
                  <a16:creationId xmlns:a16="http://schemas.microsoft.com/office/drawing/2014/main" id="{1BA50478-5AF8-EEA0-596A-2ADACBC26693}"/>
                </a:ext>
              </a:extLst>
            </p:cNvPr>
            <p:cNvPicPr>
              <a:picLocks noChangeAspect="1"/>
            </p:cNvPicPr>
            <p:nvPr/>
          </p:nvPicPr>
          <p:blipFill>
            <a:blip r:embed="rId3"/>
            <a:stretch>
              <a:fillRect/>
            </a:stretch>
          </p:blipFill>
          <p:spPr>
            <a:xfrm>
              <a:off x="1667121" y="1440425"/>
              <a:ext cx="7019679" cy="4605633"/>
            </a:xfrm>
            <a:prstGeom prst="rect">
              <a:avLst/>
            </a:prstGeom>
          </p:spPr>
        </p:pic>
        <p:sp>
          <p:nvSpPr>
            <p:cNvPr id="12" name="文字方塊 11">
              <a:extLst>
                <a:ext uri="{FF2B5EF4-FFF2-40B4-BE49-F238E27FC236}">
                  <a16:creationId xmlns:a16="http://schemas.microsoft.com/office/drawing/2014/main" id="{6655CD6F-C297-D57A-BD79-47EA5780799D}"/>
                </a:ext>
              </a:extLst>
            </p:cNvPr>
            <p:cNvSpPr txBox="1"/>
            <p:nvPr/>
          </p:nvSpPr>
          <p:spPr>
            <a:xfrm rot="16200000">
              <a:off x="579451" y="2530799"/>
              <a:ext cx="2463391" cy="369332"/>
            </a:xfrm>
            <a:prstGeom prst="rect">
              <a:avLst/>
            </a:prstGeom>
            <a:noFill/>
          </p:spPr>
          <p:txBody>
            <a:bodyPr wrap="square">
              <a:spAutoFit/>
            </a:bodyPr>
            <a:lstStyle/>
            <a:p>
              <a:r>
                <a:rPr lang="en-US" altLang="zh-TW" b="1" dirty="0">
                  <a:latin typeface="Bahnschrift SemiLight" panose="020B0502040204020203" pitchFamily="34" charset="0"/>
                  <a:cs typeface="Arial" panose="020B0604020202020204" pitchFamily="34" charset="0"/>
                </a:rPr>
                <a:t>-</a:t>
              </a:r>
              <a:endParaRPr lang="zh-TW" altLang="en-US" b="1" dirty="0">
                <a:latin typeface="Bahnschrift SemiLight" panose="020B0502040204020203" pitchFamily="34" charset="0"/>
                <a:cs typeface="Arial" panose="020B0604020202020204" pitchFamily="34" charset="0"/>
              </a:endParaRPr>
            </a:p>
          </p:txBody>
        </p:sp>
      </p:grpSp>
      <p:sp>
        <p:nvSpPr>
          <p:cNvPr id="10" name="標題 1">
            <a:extLst>
              <a:ext uri="{FF2B5EF4-FFF2-40B4-BE49-F238E27FC236}">
                <a16:creationId xmlns:a16="http://schemas.microsoft.com/office/drawing/2014/main" id="{9E49AE28-5113-CCB9-523A-8DAB8DBDA6D6}"/>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386175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35A8B4C-54F0-064E-5882-B0AA514822EA}"/>
                  </a:ext>
                </a:extLst>
              </p:cNvPr>
              <p:cNvSpPr txBox="1"/>
              <p:nvPr/>
            </p:nvSpPr>
            <p:spPr>
              <a:xfrm>
                <a:off x="-30227" y="1734084"/>
                <a:ext cx="9272468" cy="4556119"/>
              </a:xfrm>
              <a:prstGeom prst="rect">
                <a:avLst/>
              </a:prstGeom>
              <a:noFill/>
            </p:spPr>
            <p:txBody>
              <a:bodyPr wrap="square">
                <a:spAutoFit/>
              </a:bodyPr>
              <a:lstStyle/>
              <a:p>
                <a:r>
                  <a:rPr lang="en-US" altLang="zh-TW" b="0" dirty="0"/>
                  <a:t>    </a:t>
                </a:r>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𝐴𝑁𝑂𝑉𝐴</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a:latin typeface="Cambria Math" panose="02040503050406030204" pitchFamily="18" charset="0"/>
                          </a:rPr>
                          <m:t>𝐸</m:t>
                        </m:r>
                      </m:e>
                      <m:sub>
                        <m:r>
                          <a:rPr lang="en-US" altLang="zh-TW" b="0" i="1" smtClean="0">
                            <a:latin typeface="Cambria Math" panose="02040503050406030204" pitchFamily="18" charset="0"/>
                          </a:rPr>
                          <m:t>𝑖𝑡</m:t>
                        </m:r>
                      </m:sub>
                    </m:sSub>
                    <m:r>
                      <a:rPr lang="en-US" altLang="zh-TW" b="1" i="1">
                        <a:latin typeface="Cambria Math" panose="02040503050406030204" pitchFamily="18" charset="0"/>
                      </a:rPr>
                      <m:t>, </m:t>
                    </m:r>
                    <m:r>
                      <a:rPr lang="en-US" altLang="zh-TW" b="1" i="1" smtClean="0">
                        <a:latin typeface="Cambria Math" panose="02040503050406030204" pitchFamily="18" charset="0"/>
                      </a:rPr>
                      <m:t> </m:t>
                    </m:r>
                    <m:r>
                      <a:rPr lang="en-US" altLang="zh-TW" b="1" i="1" smtClean="0">
                        <a:latin typeface="Cambria Math" panose="02040503050406030204" pitchFamily="18" charset="0"/>
                      </a:rPr>
                      <m:t>𝝁</m:t>
                    </m:r>
                    <m:r>
                      <a:rPr lang="en-US" altLang="zh-TW" b="1"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𝑬</m:t>
                    </m:r>
                    <m:r>
                      <a:rPr lang="en-US" altLang="zh-TW" b="1" i="1">
                        <a:latin typeface="Cambria Math" panose="02040503050406030204" pitchFamily="18" charset="0"/>
                        <a:ea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a:latin typeface="Cambria Math" panose="02040503050406030204" pitchFamily="18" charset="0"/>
                            <a:ea typeface="Cambria Math" panose="02040503050406030204" pitchFamily="18" charset="0"/>
                          </a:rPr>
                          <m:t>𝐸</m:t>
                        </m:r>
                      </m:e>
                      <m:sub>
                        <m:r>
                          <a:rPr lang="en-US" altLang="zh-TW" b="0" i="1" smtClean="0">
                            <a:latin typeface="Cambria Math" panose="02040503050406030204" pitchFamily="18" charset="0"/>
                            <a:ea typeface="Cambria Math" panose="02040503050406030204" pitchFamily="18" charset="0"/>
                          </a:rPr>
                          <m:t>𝑖𝑡</m:t>
                        </m:r>
                      </m:sub>
                    </m:sSub>
                    <m:r>
                      <a:rPr lang="en-US" altLang="zh-TW" b="0"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𝑖𝑖𝑑</m:t>
                    </m:r>
                    <m:r>
                      <a:rPr lang="en-US" altLang="zh-TW" b="0" i="1" smtClean="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0</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 2,…,</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r>
                      <a:rPr lang="en-US" altLang="zh-TW" b="0" i="1" smtClean="0">
                        <a:latin typeface="Cambria Math" panose="02040503050406030204" pitchFamily="18" charset="0"/>
                      </a:rPr>
                      <m:t>𝑡</m:t>
                    </m:r>
                    <m:r>
                      <a:rPr lang="en-US" altLang="zh-TW" b="0" i="1" smtClean="0">
                        <a:latin typeface="Cambria Math" panose="02040503050406030204" pitchFamily="18" charset="0"/>
                      </a:rPr>
                      <m:t>=1, 2, …, </m:t>
                    </m:r>
                    <m:r>
                      <a:rPr lang="en-US" altLang="zh-TW" b="0" i="1" smtClean="0">
                        <a:latin typeface="Cambria Math" panose="02040503050406030204" pitchFamily="18" charset="0"/>
                      </a:rPr>
                      <m:t>𝑑</m:t>
                    </m:r>
                  </m:oMath>
                </a14:m>
                <a:endParaRPr lang="en-US" altLang="zh-TW"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𝜋</m:t>
                                      </m:r>
                                    </m:num>
                                    <m:den>
                                      <m:r>
                                        <a:rPr lang="en-US" altLang="zh-TW" b="0" i="1" smtClean="0">
                                          <a:latin typeface="Cambria Math" panose="02040503050406030204" pitchFamily="18" charset="0"/>
                                        </a:rPr>
                                        <m:t>𝑁𝑑</m:t>
                                      </m:r>
                                    </m:den>
                                  </m:f>
                                </m:e>
                              </m:d>
                            </m:e>
                          </m:func>
                        </m:e>
                      </m:d>
                    </m:oMath>
                  </m:oMathPara>
                </a14:m>
                <a:endParaRPr lang="en-US" altLang="zh-TW" b="0" i="1" dirty="0">
                  <a:latin typeface="Cambria Math" panose="02040503050406030204" pitchFamily="18" charset="0"/>
                </a:endParaRPr>
              </a:p>
              <a:p>
                <a:r>
                  <a:rPr lang="en-US" altLang="zh-TW" b="0" dirty="0"/>
                  <a:t>             </a:t>
                </a:r>
                <a14:m>
                  <m:oMath xmlns:m="http://schemas.openxmlformats.org/officeDocument/2006/math">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𝑁𝑑</m:t>
                            </m:r>
                          </m:e>
                        </m:d>
                      </m:e>
                    </m:fun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𝐾𝑑</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acc>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𝑑</m:t>
                                    </m:r>
                                  </m:sup>
                                  <m:e>
                                    <m:nary>
                                      <m:naryPr>
                                        <m:chr m:val="∑"/>
                                        <m:supHide m:val="on"/>
                                        <m:ctrlPr>
                                          <a:rPr lang="en-US" altLang="zh-TW" b="0" i="1" smtClean="0">
                                            <a:latin typeface="Cambria Math" panose="02040503050406030204" pitchFamily="18" charset="0"/>
                                          </a:rPr>
                                        </m:ctrlPr>
                                      </m:naryPr>
                                      <m:sub>
                                        <m:r>
                                          <m:rPr>
                                            <m:brk m:alnAt="23"/>
                                          </m:rPr>
                                          <a:rPr lang="en-US" altLang="zh-TW" i="1">
                                            <a:latin typeface="Cambria Math" panose="02040503050406030204" pitchFamily="18" charset="0"/>
                                          </a:rPr>
                                          <m:t>𝑙</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𝑖</m:t>
                                            </m:r>
                                          </m:e>
                                        </m:d>
                                      </m:sub>
                                      <m:sup/>
                                      <m:e>
                                        <m:r>
                                          <a:rPr lang="zh-TW" altLang="en-US" i="1">
                                            <a:latin typeface="Cambria Math" panose="02040503050406030204" pitchFamily="18" charset="0"/>
                                          </a:rPr>
                                          <m:t>𝜙</m:t>
                                        </m:r>
                                        <m:d>
                                          <m:dPr>
                                            <m:ctrlPr>
                                              <a:rPr lang="en-US" altLang="zh-TW" i="1">
                                                <a:latin typeface="Cambria Math" panose="02040503050406030204" pitchFamily="18" charset="0"/>
                                              </a:rPr>
                                            </m:ctrlPr>
                                          </m:dPr>
                                          <m:e>
                                            <m:f>
                                              <m:fPr>
                                                <m:ctrlPr>
                                                  <a:rPr lang="en-US" altLang="zh-TW"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𝛿</m:t>
                                                    </m:r>
                                                  </m:e>
                                                  <m:sub>
                                                    <m:r>
                                                      <a:rPr lang="en-US" altLang="zh-TW" i="1">
                                                        <a:latin typeface="Cambria Math" panose="02040503050406030204" pitchFamily="18" charset="0"/>
                                                      </a:rPr>
                                                      <m:t>𝑙</m:t>
                                                    </m:r>
                                                  </m:sub>
                                                  <m:sup>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p>
                                                </m:sSubSup>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den>
                                            </m:f>
                                          </m:e>
                                        </m:d>
                                      </m:e>
                                    </m:nary>
                                  </m:e>
                                </m:nary>
                              </m:e>
                            </m:nary>
                          </m:e>
                        </m:nary>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e>
                    </m:d>
                    <m:r>
                      <a:rPr lang="en-US" altLang="zh-TW" b="0" i="1" smtClean="0">
                        <a:latin typeface="Cambria Math" panose="02040503050406030204" pitchFamily="18" charset="0"/>
                      </a:rPr>
                      <m:t>,</m:t>
                    </m:r>
                  </m:oMath>
                </a14:m>
                <a:endParaRPr lang="en-US" altLang="zh-TW" b="0" dirty="0"/>
              </a:p>
              <a:p>
                <a:r>
                  <a:rPr lang="en-US" altLang="zh-TW" b="0" dirty="0"/>
                  <a:t>             </a:t>
                </a:r>
                <a14:m>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e>
                            </m:acc>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𝑖</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m:t>
                    </m:r>
                    <m:r>
                      <a:rPr lang="en-US" altLang="zh-TW" b="1" i="1" smtClean="0">
                        <a:latin typeface="Cambria Math" panose="02040503050406030204" pitchFamily="18" charset="0"/>
                      </a:rPr>
                      <m:t>     </m:t>
                    </m:r>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ℳ</m:t>
                    </m:r>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𝐾</m:t>
                            </m:r>
                          </m:e>
                          <m:sup>
                            <m:r>
                              <a:rPr lang="en-US" altLang="zh-TW" b="0" i="1" smtClean="0">
                                <a:latin typeface="Cambria Math" panose="02040503050406030204" pitchFamily="18" charset="0"/>
                                <a:ea typeface="Cambria Math" panose="02040503050406030204" pitchFamily="18" charset="0"/>
                              </a:rPr>
                              <m:t>′</m:t>
                            </m:r>
                          </m:sup>
                        </m:sSup>
                      </m:e>
                    </m:d>
                  </m:oMath>
                </a14:m>
                <a:r>
                  <a:rPr lang="en-US" altLang="zh-TW" dirty="0"/>
                  <a:t> for some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𝐾</m:t>
                        </m:r>
                      </m:e>
                      <m:sup>
                        <m:r>
                          <a:rPr lang="en-US" altLang="zh-TW" i="1">
                            <a:latin typeface="Cambria Math" panose="02040503050406030204" pitchFamily="18" charset="0"/>
                            <a:ea typeface="Cambria Math" panose="02040503050406030204" pitchFamily="18" charset="0"/>
                          </a:rPr>
                          <m:t>′</m:t>
                        </m:r>
                      </m:sup>
                    </m:sSup>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𝐾</m:t>
                    </m:r>
                    <m:r>
                      <a:rPr lang="en-US" altLang="zh-TW" b="0" i="1" smtClean="0">
                        <a:latin typeface="Cambria Math" panose="02040503050406030204" pitchFamily="18" charset="0"/>
                        <a:ea typeface="Cambria Math" panose="02040503050406030204" pitchFamily="18" charset="0"/>
                      </a:rPr>
                      <m:t>,</m:t>
                    </m:r>
                  </m:oMath>
                </a14:m>
                <a:endParaRPr lang="en-US" altLang="zh-TW" dirty="0"/>
              </a:p>
              <a:p>
                <a:r>
                  <a:rPr lang="zh-TW" altLang="en-US" dirty="0"/>
                  <a:t>             </a:t>
                </a:r>
                <a14:m>
                  <m:oMath xmlns:m="http://schemas.openxmlformats.org/officeDocument/2006/math">
                    <m:r>
                      <a:rPr lang="zh-TW" altLang="en-US" i="1" smtClean="0">
                        <a:latin typeface="Cambria Math" panose="02040503050406030204" pitchFamily="18" charset="0"/>
                      </a:rPr>
                      <m:t>𝜙</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e>
                    </m:d>
                    <m:r>
                      <a:rPr lang="en-US" altLang="zh-TW" b="0" i="1" smtClean="0">
                        <a:latin typeface="Cambria Math" panose="02040503050406030204" pitchFamily="18" charset="0"/>
                      </a:rPr>
                      <m:t> </m:t>
                    </m:r>
                  </m:oMath>
                </a14:m>
                <a:r>
                  <a:rPr lang="en-US" altLang="zh-TW" dirty="0"/>
                  <a:t>is the pdf of Normal (Gaussian) distribution,</a:t>
                </a:r>
              </a:p>
              <a:p>
                <a:r>
                  <a:rPr lang="en-US" altLang="zh-TW" dirty="0"/>
                  <a:t>             </a:t>
                </a:r>
                <a14:m>
                  <m:oMath xmlns:m="http://schemas.openxmlformats.org/officeDocument/2006/math">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r>
                      <a:rPr lang="en-US" altLang="zh-TW" b="0"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d>
                          <m:dPr>
                            <m:ctrlPr>
                              <a:rPr lang="en-US" altLang="zh-TW" b="1"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e>
                        </m:d>
                      </m:e>
                      <m:sup>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𝐼</m:t>
                            </m:r>
                          </m:e>
                          <m:sub>
                            <m:d>
                              <m:dPr>
                                <m:begChr m:val="{"/>
                                <m:endChr m:val="}"/>
                                <m:ctrlPr>
                                  <a:rPr lang="en-US" altLang="zh-TW" b="0" i="1" smtClean="0">
                                    <a:latin typeface="Cambria Math" panose="02040503050406030204" pitchFamily="18" charset="0"/>
                                    <a:ea typeface="Cambria Math" panose="02040503050406030204" pitchFamily="18" charset="0"/>
                                  </a:rPr>
                                </m:ctrlPr>
                              </m:dPr>
                              <m:e>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r>
                                  <a:rPr lang="en-US" altLang="zh-TW" b="0" i="1" smtClean="0">
                                    <a:latin typeface="Cambria Math" panose="02040503050406030204" pitchFamily="18" charset="0"/>
                                    <a:ea typeface="Cambria Math" panose="02040503050406030204" pitchFamily="18" charset="0"/>
                                  </a:rPr>
                                  <m:t>&gt;0</m:t>
                                </m:r>
                              </m:e>
                            </m:d>
                          </m:sub>
                        </m:sSub>
                      </m:sup>
                    </m:sSup>
                    <m:d>
                      <m:dPr>
                        <m:ctrlPr>
                          <a:rPr lang="en-US" altLang="zh-TW" b="1" i="1" smtClean="0">
                            <a:latin typeface="Cambria Math" panose="02040503050406030204" pitchFamily="18" charset="0"/>
                            <a:ea typeface="Cambria Math" panose="02040503050406030204" pitchFamily="18" charset="0"/>
                          </a:rPr>
                        </m:ctrlPr>
                      </m:dPr>
                      <m:e>
                        <m:sSub>
                          <m:sSubPr>
                            <m:ctrlPr>
                              <a:rPr lang="en-US" altLang="zh-TW" b="1"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0" i="1">
                                    <a:latin typeface="Cambria Math" panose="02040503050406030204" pitchFamily="18" charset="0"/>
                                  </a:rPr>
                                  <m:t>𝜇</m:t>
                                </m:r>
                              </m:e>
                            </m:acc>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1" i="1" smtClean="0">
                                <a:latin typeface="Cambria Math" panose="02040503050406030204" pitchFamily="18" charset="0"/>
                              </a:rPr>
                              <m:t>, </m:t>
                            </m:r>
                            <m:r>
                              <a:rPr lang="en-US" altLang="zh-TW" b="0" i="1" smtClean="0">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r>
                              <a:rPr lang="en-US" altLang="zh-TW" b="0" i="1" smtClean="0">
                                <a:latin typeface="Cambria Math" panose="02040503050406030204" pitchFamily="18" charset="0"/>
                              </a:rPr>
                              <m:t>+1</m:t>
                            </m:r>
                          </m:den>
                        </m:f>
                        <m:sSub>
                          <m:sSubPr>
                            <m:ctrlPr>
                              <a:rPr lang="en-US" altLang="zh-TW" b="1"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𝜇</m:t>
                                </m:r>
                              </m:e>
                            </m:acc>
                          </m:e>
                          <m:sub>
                            <m:r>
                              <a:rPr lang="en-US" altLang="zh-TW" b="0" i="1" smtClean="0">
                                <a:latin typeface="Cambria Math" panose="02040503050406030204" pitchFamily="18" charset="0"/>
                              </a:rPr>
                              <m:t>𝑙</m:t>
                            </m:r>
                            <m:r>
                              <a:rPr lang="en-US" altLang="zh-TW" b="1" i="1">
                                <a:latin typeface="Cambria Math" panose="02040503050406030204" pitchFamily="18" charset="0"/>
                              </a:rPr>
                              <m:t>, </m:t>
                            </m:r>
                            <m:r>
                              <a:rPr lang="en-US" altLang="zh-TW" i="1">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den>
                        </m:f>
                        <m:r>
                          <a:rPr lang="en-US" altLang="zh-TW" b="1" i="1" smtClean="0">
                            <a:latin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d>
                          <m:dPr>
                            <m:ctrlPr>
                              <a:rPr lang="en-US" altLang="zh-TW" b="1" i="1" smtClean="0">
                                <a:latin typeface="Cambria Math" panose="02040503050406030204" pitchFamily="18" charset="0"/>
                                <a:ea typeface="Cambria Math" panose="02040503050406030204" pitchFamily="18" charset="0"/>
                              </a:rPr>
                            </m:ctrlPr>
                          </m:dPr>
                          <m:e>
                            <m:f>
                              <m:fPr>
                                <m:ctrlPr>
                                  <a:rPr lang="en-US" altLang="zh-TW" b="1" i="1" smtClean="0">
                                    <a:latin typeface="Cambria Math" panose="02040503050406030204" pitchFamily="18" charset="0"/>
                                    <a:ea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sub>
                                </m:sSub>
                              </m:num>
                              <m:den>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e>
                                </m:d>
                                <m:r>
                                  <a:rPr lang="en-US" altLang="zh-TW" b="0" i="1" smtClean="0">
                                    <a:latin typeface="Cambria Math" panose="02040503050406030204" pitchFamily="18" charset="0"/>
                                  </a:rPr>
                                  <m:t> ∙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sub>
                                </m:sSub>
                              </m:den>
                            </m:f>
                          </m:e>
                        </m:d>
                      </m:e>
                    </m:d>
                  </m:oMath>
                </a14:m>
                <a:r>
                  <a:rPr lang="en-US" altLang="zh-TW" dirty="0"/>
                  <a:t>,</a:t>
                </a:r>
              </a:p>
              <a:p>
                <a:r>
                  <a:rPr lang="en-US" altLang="zh-TW" dirty="0"/>
                  <a:t>              </a:t>
                </a:r>
                <a14:m>
                  <m:oMath xmlns:m="http://schemas.openxmlformats.org/officeDocument/2006/math">
                    <m:r>
                      <a:rPr lang="en-US" altLang="zh-TW" i="1" smtClean="0">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𝑎𝑟𝑔𝑚𝑖𝑛</m:t>
                        </m:r>
                      </m:e>
                      <m:sub>
                        <m:r>
                          <a:rPr lang="en-US" altLang="zh-TW" b="0" i="1" smtClean="0">
                            <a:latin typeface="Cambria Math" panose="02040503050406030204" pitchFamily="18" charset="0"/>
                          </a:rPr>
                          <m:t>𝑙</m:t>
                        </m:r>
                        <m:r>
                          <a:rPr lang="zh-TW" altLang="en-US" b="0" i="1" smtClean="0">
                            <a:latin typeface="Cambria Math" panose="02040503050406030204" pitchFamily="18" charset="0"/>
                          </a:rPr>
                          <m:t>𝜖</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 2, …, </m:t>
                            </m:r>
                            <m:r>
                              <a:rPr lang="en-US" altLang="zh-TW" b="0" i="1" smtClean="0">
                                <a:latin typeface="Cambria Math" panose="02040503050406030204" pitchFamily="18" charset="0"/>
                              </a:rPr>
                              <m:t>𝐾</m:t>
                            </m:r>
                          </m:e>
                        </m:d>
                      </m:sub>
                    </m:sSub>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b="0" i="1" smtClean="0">
                                    <a:latin typeface="Cambria Math" panose="02040503050406030204" pitchFamily="18" charset="0"/>
                                  </a:rPr>
                                  <m:t>𝑙</m:t>
                                </m:r>
                              </m:sub>
                            </m:sSub>
                          </m:e>
                        </m:d>
                      </m:e>
                      <m:sup>
                        <m:r>
                          <a:rPr lang="en-US" altLang="zh-TW" b="0" i="1" smtClean="0">
                            <a:latin typeface="Cambria Math" panose="02040503050406030204" pitchFamily="18" charset="0"/>
                          </a:rPr>
                          <m:t>2</m:t>
                        </m:r>
                      </m:sup>
                    </m:sSup>
                  </m:oMath>
                </a14:m>
                <a:r>
                  <a:rPr lang="en-US" altLang="zh-TW" dirty="0"/>
                  <a:t>,</a:t>
                </a:r>
              </a:p>
              <a:p>
                <a:pPr>
                  <a:lnSpc>
                    <a:spcPct val="150000"/>
                  </a:lnSpc>
                </a:pPr>
                <a:r>
                  <a:rPr lang="en-US" altLang="zh-TW" dirty="0"/>
                  <a:t>             </a:t>
                </a:r>
                <a14:m>
                  <m:oMath xmlns:m="http://schemas.openxmlformats.org/officeDocument/2006/math">
                    <m:d>
                      <m:dPr>
                        <m:ctrlPr>
                          <a:rPr lang="en-US" altLang="zh-TW" sz="1300" b="0" i="1" smtClean="0">
                            <a:latin typeface="Cambria Math" panose="02040503050406030204" pitchFamily="18" charset="0"/>
                            <a:ea typeface="Cambria Math" panose="02040503050406030204" pitchFamily="18" charset="0"/>
                          </a:rPr>
                        </m:ctrlPr>
                      </m:dPr>
                      <m:e>
                        <m:r>
                          <a:rPr lang="en-US" altLang="zh-TW" sz="1300" i="1">
                            <a:latin typeface="Cambria Math" panose="02040503050406030204" pitchFamily="18" charset="0"/>
                          </a:rPr>
                          <m:t>1</m:t>
                        </m:r>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b="0" i="1" smtClean="0">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sup>
                            <m:r>
                              <a:rPr lang="en-US" altLang="zh-TW" sz="1300" b="0" i="1" smtClean="0">
                                <a:latin typeface="Cambria Math" panose="02040503050406030204" pitchFamily="18" charset="0"/>
                              </a:rPr>
                              <m:t>2</m:t>
                            </m:r>
                          </m:sup>
                        </m:sSup>
                      </m:e>
                    </m:d>
                    <m:sSup>
                      <m:sSupPr>
                        <m:ctrlPr>
                          <a:rPr lang="en-US" altLang="zh-TW" sz="1300" b="0" i="1" smtClean="0">
                            <a:latin typeface="Cambria Math" panose="02040503050406030204" pitchFamily="18" charset="0"/>
                            <a:ea typeface="Cambria Math" panose="02040503050406030204" pitchFamily="18" charset="0"/>
                          </a:rPr>
                        </m:ctrlPr>
                      </m:sSupPr>
                      <m:e>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e>
                      <m:sup>
                        <m:r>
                          <a:rPr lang="en-US" altLang="zh-TW" sz="1300" b="0" i="1" smtClean="0">
                            <a:latin typeface="Cambria Math" panose="02040503050406030204" pitchFamily="18" charset="0"/>
                            <a:ea typeface="Cambria Math" panose="02040503050406030204" pitchFamily="18" charset="0"/>
                          </a:rPr>
                          <m:t>2</m:t>
                        </m:r>
                      </m:sup>
                    </m:sSup>
                    <m:r>
                      <a:rPr lang="en-US" altLang="zh-TW" sz="1300" b="0" i="1" smtClean="0">
                        <a:latin typeface="Cambria Math" panose="02040503050406030204" pitchFamily="18" charset="0"/>
                        <a:ea typeface="Cambria Math" panose="02040503050406030204" pitchFamily="18" charset="0"/>
                      </a:rPr>
                      <m:t>+2∙</m:t>
                    </m:r>
                    <m:d>
                      <m:dPr>
                        <m:ctrlPr>
                          <a:rPr lang="en-US" altLang="zh-TW" sz="1300" b="0" i="1" smtClean="0">
                            <a:latin typeface="Cambria Math" panose="02040503050406030204" pitchFamily="18" charset="0"/>
                            <a:ea typeface="Cambria Math" panose="02040503050406030204" pitchFamily="18" charset="0"/>
                          </a:rPr>
                        </m:ctrlPr>
                      </m:dPr>
                      <m:e>
                        <m:d>
                          <m:dPr>
                            <m:ctrlPr>
                              <a:rPr lang="en-US" altLang="zh-TW" sz="1300" b="0" i="1" smtClean="0">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ea typeface="Cambria Math" panose="02040503050406030204" pitchFamily="18" charset="0"/>
                          </a:rPr>
                          <m:t>−</m:t>
                        </m:r>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b="0" i="1" smtClean="0">
                                    <a:latin typeface="Cambria Math" panose="02040503050406030204" pitchFamily="18" charset="0"/>
                                  </a:rPr>
                                  <m:t>𝑐</m:t>
                                </m:r>
                                <m:d>
                                  <m:dPr>
                                    <m:ctrlPr>
                                      <a:rPr lang="en-US" altLang="zh-TW" sz="1300" i="1" smtClean="0">
                                        <a:latin typeface="Cambria Math" panose="02040503050406030204" pitchFamily="18" charset="0"/>
                                      </a:rPr>
                                    </m:ctrlPr>
                                  </m:dPr>
                                  <m:e>
                                    <m:r>
                                      <a:rPr lang="en-US" altLang="zh-TW" sz="1300" b="0" i="1" smtClean="0">
                                        <a:latin typeface="Cambria Math" panose="02040503050406030204" pitchFamily="18" charset="0"/>
                                      </a:rPr>
                                      <m:t>𝑖</m:t>
                                    </m:r>
                                  </m:e>
                                </m:d>
                                <m:r>
                                  <a:rPr lang="en-US" altLang="zh-TW" sz="1300" b="0" i="1" smtClean="0">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rPr>
                          <m:t>∙</m:t>
                        </m:r>
                        <m:d>
                          <m:dPr>
                            <m:ctrlPr>
                              <a:rPr lang="en-US" altLang="zh-TW" sz="1300" i="1">
                                <a:latin typeface="Cambria Math" panose="02040503050406030204" pitchFamily="18" charset="0"/>
                              </a:rPr>
                            </m:ctrlPr>
                          </m:dPr>
                          <m:e>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i="1">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d>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r>
                      <a:rPr lang="en-US" altLang="zh-TW" sz="1300" b="0" i="1"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ea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i="1">
                        <a:latin typeface="Cambria Math" panose="02040503050406030204" pitchFamily="18" charset="0"/>
                        <a:ea typeface="Cambria Math" panose="02040503050406030204" pitchFamily="18" charset="0"/>
                      </a:rPr>
                      <m:t>−</m:t>
                    </m:r>
                    <m:sSup>
                      <m:sSupPr>
                        <m:ctrlPr>
                          <a:rPr lang="en-US" altLang="zh-TW" sz="1300" b="1" i="1" smtClean="0">
                            <a:latin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r>
                                  <a:rPr lang="en-US" altLang="zh-TW" sz="1300" i="1">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b="1" i="1" smtClean="0">
                        <a:latin typeface="Cambria Math" panose="02040503050406030204" pitchFamily="18" charset="0"/>
                      </a:rPr>
                      <m:t>=</m:t>
                    </m:r>
                    <m:r>
                      <a:rPr lang="en-US" altLang="zh-TW" sz="1300" b="0" i="1" smtClean="0">
                        <a:latin typeface="Cambria Math" panose="02040503050406030204" pitchFamily="18" charset="0"/>
                      </a:rPr>
                      <m:t>0</m:t>
                    </m:r>
                  </m:oMath>
                </a14:m>
                <a:endParaRPr lang="en-US" altLang="zh-TW" sz="1300" dirty="0"/>
              </a:p>
            </p:txBody>
          </p:sp>
        </mc:Choice>
        <mc:Fallback xmlns="">
          <p:sp>
            <p:nvSpPr>
              <p:cNvPr id="9" name="文字方塊 8">
                <a:extLst>
                  <a:ext uri="{FF2B5EF4-FFF2-40B4-BE49-F238E27FC236}">
                    <a16:creationId xmlns:a16="http://schemas.microsoft.com/office/drawing/2014/main" id="{D35A8B4C-54F0-064E-5882-B0AA514822EA}"/>
                  </a:ext>
                </a:extLst>
              </p:cNvPr>
              <p:cNvSpPr txBox="1">
                <a:spLocks noRot="1" noChangeAspect="1" noMove="1" noResize="1" noEditPoints="1" noAdjustHandles="1" noChangeArrowheads="1" noChangeShapeType="1" noTextEdit="1"/>
              </p:cNvSpPr>
              <p:nvPr/>
            </p:nvSpPr>
            <p:spPr>
              <a:xfrm>
                <a:off x="-30227" y="1734084"/>
                <a:ext cx="9272468" cy="4556119"/>
              </a:xfrm>
              <a:prstGeom prst="rect">
                <a:avLst/>
              </a:prstGeom>
              <a:blipFill>
                <a:blip r:embed="rId2"/>
                <a:stretch>
                  <a:fillRect/>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734703E0-DE98-DB6E-D611-BFA2D3EE5A8E}"/>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16074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197118" cy="27720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197118" cy="277200"/>
              </a:xfrm>
              <a:prstGeom prst="rect">
                <a:avLst/>
              </a:prstGeom>
              <a:blipFill>
                <a:blip r:embed="rId2"/>
                <a:stretch>
                  <a:fillRect l="-7143" b="-17391"/>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E917D513-2D69-BB1F-A29F-00A6E91C45A2}"/>
              </a:ext>
            </a:extLst>
          </p:cNvPr>
          <p:cNvPicPr>
            <a:picLocks noChangeAspect="1"/>
          </p:cNvPicPr>
          <p:nvPr/>
        </p:nvPicPr>
        <p:blipFill>
          <a:blip r:embed="rId3"/>
          <a:stretch>
            <a:fillRect/>
          </a:stretch>
        </p:blipFill>
        <p:spPr>
          <a:xfrm>
            <a:off x="3506470" y="1182558"/>
            <a:ext cx="4992370" cy="5165209"/>
          </a:xfrm>
          <a:prstGeom prst="rect">
            <a:avLst/>
          </a:prstGeom>
        </p:spPr>
      </p:pic>
      <p:pic>
        <p:nvPicPr>
          <p:cNvPr id="8" name="圖片 7">
            <a:extLst>
              <a:ext uri="{FF2B5EF4-FFF2-40B4-BE49-F238E27FC236}">
                <a16:creationId xmlns:a16="http://schemas.microsoft.com/office/drawing/2014/main" id="{8F4903E3-186E-ACA8-EA01-455BFA260714}"/>
              </a:ext>
            </a:extLst>
          </p:cNvPr>
          <p:cNvPicPr>
            <a:picLocks noChangeAspect="1"/>
          </p:cNvPicPr>
          <p:nvPr/>
        </p:nvPicPr>
        <p:blipFill>
          <a:blip r:embed="rId4"/>
          <a:stretch>
            <a:fillRect/>
          </a:stretch>
        </p:blipFill>
        <p:spPr>
          <a:xfrm>
            <a:off x="254000" y="4119033"/>
            <a:ext cx="2968681" cy="2190287"/>
          </a:xfrm>
          <a:prstGeom prst="rect">
            <a:avLst/>
          </a:prstGeom>
        </p:spPr>
      </p:pic>
    </p:spTree>
    <p:extLst>
      <p:ext uri="{BB962C8B-B14F-4D97-AF65-F5344CB8AC3E}">
        <p14:creationId xmlns:p14="http://schemas.microsoft.com/office/powerpoint/2010/main" val="1856919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36</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51816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264017" y="1933483"/>
                <a:ext cx="8654603" cy="2757293"/>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i="1">
                        <a:latin typeface="Cambria Math" panose="02040503050406030204" pitchFamily="18" charset="0"/>
                      </a:rPr>
                      <m:t>:</m:t>
                    </m:r>
                    <m:r>
                      <a:rPr lang="en-US" altLang="zh-TW" b="0" i="1" smtClean="0">
                        <a:latin typeface="Cambria Math" panose="02040503050406030204" pitchFamily="18" charset="0"/>
                      </a:rPr>
                      <m:t>𝐸𝑞𝑢𝑎𝑙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i="1">
                        <a:latin typeface="Cambria Math" panose="02040503050406030204" pitchFamily="18" charset="0"/>
                      </a:rPr>
                      <m:t>:</m:t>
                    </m:r>
                    <m:r>
                      <a:rPr lang="en-US" altLang="zh-TW" b="0" i="1" smtClean="0">
                        <a:latin typeface="Cambria Math" panose="02040503050406030204" pitchFamily="18" charset="0"/>
                      </a:rPr>
                      <m:t> 94.1908%</m:t>
                    </m:r>
                  </m:oMath>
                </a14:m>
                <a:r>
                  <a:rPr lang="zh-TW" altLang="en-US" b="0" i="1" dirty="0">
                    <a:latin typeface="Cambria Math" panose="02040503050406030204" pitchFamily="18" charset="0"/>
                  </a:rPr>
                  <a:t> </a:t>
                </a:r>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m:t>
                      </m:r>
                      <m:r>
                        <a:rPr lang="en-US" altLang="zh-TW" i="1">
                          <a:latin typeface="Cambria Math" panose="02040503050406030204" pitchFamily="18" charset="0"/>
                        </a:rPr>
                        <m:t>84.6841%</m:t>
                      </m:r>
                      <m:r>
                        <a:rPr lang="en-US" altLang="zh-TW" b="0" i="1" smtClean="0">
                          <a:latin typeface="Cambria Math" panose="02040503050406030204" pitchFamily="18" charset="0"/>
                        </a:rPr>
                        <m:t> </m:t>
                      </m:r>
                      <m:r>
                        <a:rPr lang="en-US" altLang="zh-TW" i="1">
                          <a:latin typeface="Cambria Math" panose="02040503050406030204" pitchFamily="18" charset="0"/>
                        </a:rPr>
                        <m:t>𝑤𝑖𝑡h</m:t>
                      </m:r>
                      <m:r>
                        <a:rPr lang="en-US" altLang="zh-TW" i="1">
                          <a:latin typeface="Cambria Math" panose="02040503050406030204" pitchFamily="18" charset="0"/>
                        </a:rPr>
                        <m:t> </m:t>
                      </m:r>
                      <m:r>
                        <a:rPr lang="en-US" altLang="zh-TW" i="1">
                          <a:latin typeface="Cambria Math" panose="02040503050406030204" pitchFamily="18" charset="0"/>
                        </a:rPr>
                        <m:t>𝑣𝑒𝑟𝑦</m:t>
                      </m:r>
                      <m:r>
                        <a:rPr lang="en-US" altLang="zh-TW" i="1">
                          <a:latin typeface="Cambria Math" panose="02040503050406030204" pitchFamily="18" charset="0"/>
                        </a:rPr>
                        <m:t> </m:t>
                      </m:r>
                      <m:r>
                        <a:rPr lang="en-US" altLang="zh-TW" i="1">
                          <a:latin typeface="Cambria Math" panose="02040503050406030204" pitchFamily="18" charset="0"/>
                        </a:rPr>
                        <m:t>h𝑖𝑔h𝑙𝑦</m:t>
                      </m:r>
                      <m:r>
                        <a:rPr lang="en-US" altLang="zh-TW" i="1">
                          <a:latin typeface="Cambria Math" panose="02040503050406030204" pitchFamily="18" charset="0"/>
                        </a:rPr>
                        <m:t> </m:t>
                      </m:r>
                      <m:r>
                        <a:rPr lang="en-US" altLang="zh-TW" i="1">
                          <a:latin typeface="Cambria Math" panose="02040503050406030204" pitchFamily="18" charset="0"/>
                        </a:rPr>
                        <m:t>𝑙𝑜𝑠𝑒</m:t>
                      </m:r>
                      <m:r>
                        <a:rPr lang="en-US" altLang="zh-TW" i="1">
                          <a:latin typeface="Cambria Math" panose="02040503050406030204" pitchFamily="18" charset="0"/>
                        </a:rPr>
                        <m:t>−</m:t>
                      </m:r>
                      <m:r>
                        <a:rPr lang="en-US" altLang="zh-TW" i="1">
                          <a:latin typeface="Cambria Math" panose="02040503050406030204" pitchFamily="18" charset="0"/>
                        </a:rPr>
                        <m:t>𝑐𝑙𝑎𝑠𝑠𝑖𝑓𝑖𝑒𝑑</m:t>
                      </m:r>
                      <m:r>
                        <a:rPr lang="en-US" altLang="zh-TW" i="1">
                          <a:latin typeface="Cambria Math" panose="02040503050406030204" pitchFamily="18" charset="0"/>
                        </a:rPr>
                        <m:t> </m:t>
                      </m:r>
                      <m:r>
                        <a:rPr lang="en-US" altLang="zh-TW" i="1">
                          <a:latin typeface="Cambria Math" panose="02040503050406030204" pitchFamily="18" charset="0"/>
                        </a:rPr>
                        <m:t>𝑟𝑎𝑡𝑒</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:90.8778</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i="1">
                          <a:latin typeface="Cambria Math" panose="02040503050406030204" pitchFamily="18" charset="0"/>
                        </a:rPr>
                        <m:t>𝐵𝑢𝑡</m:t>
                      </m:r>
                      <m:r>
                        <a:rPr lang="en-US" altLang="zh-TW" i="1">
                          <a:latin typeface="Cambria Math" panose="02040503050406030204" pitchFamily="18" charset="0"/>
                        </a:rPr>
                        <m:t> </m:t>
                      </m:r>
                      <m:r>
                        <a:rPr lang="en-US" altLang="zh-TW" i="1">
                          <a:latin typeface="Cambria Math" panose="02040503050406030204" pitchFamily="18" charset="0"/>
                        </a:rPr>
                        <m:t>𝑑𝑖𝑓𝑓𝑒𝑟𝑛𝑒𝑡</m:t>
                      </m:r>
                      <m:r>
                        <a:rPr lang="en-US" altLang="zh-TW" i="1">
                          <a:latin typeface="Cambria Math" panose="02040503050406030204" pitchFamily="18" charset="0"/>
                        </a:rPr>
                        <m:t> </m:t>
                      </m:r>
                      <m:r>
                        <a:rPr lang="en-US" altLang="zh-TW" i="1">
                          <a:latin typeface="Cambria Math" panose="02040503050406030204" pitchFamily="18" charset="0"/>
                        </a:rPr>
                        <m:t>𝑤𝑒𝑖𝑔h𝑡</m:t>
                      </m:r>
                      <m:r>
                        <a:rPr lang="en-US" altLang="zh-TW" i="1">
                          <a:latin typeface="Cambria Math" panose="02040503050406030204" pitchFamily="18" charset="0"/>
                        </a:rPr>
                        <m:t> </m:t>
                      </m:r>
                      <m:r>
                        <a:rPr lang="en-US" altLang="zh-TW" i="1">
                          <a:latin typeface="Cambria Math" panose="02040503050406030204" pitchFamily="18" charset="0"/>
                        </a:rPr>
                        <m:t>𝐵𝑒𝑓𝑜𝑟𝑒</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:0%</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:98.3863% </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𝑣𝑒𝑟𝑦</m:t>
                      </m:r>
                      <m:r>
                        <a:rPr lang="en-US" altLang="zh-TW" b="0" i="1" smtClean="0">
                          <a:latin typeface="Cambria Math" panose="02040503050406030204" pitchFamily="18" charset="0"/>
                        </a:rPr>
                        <m:t> </m:t>
                      </m:r>
                      <m:r>
                        <a:rPr lang="en-US" altLang="zh-TW" b="0" i="1" smtClean="0">
                          <a:latin typeface="Cambria Math" panose="02040503050406030204" pitchFamily="18" charset="0"/>
                        </a:rPr>
                        <m:t>h𝑖𝑔h𝑙𝑦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𝑙𝑜𝑠𝑒</m:t>
                      </m:r>
                      <m:r>
                        <a:rPr lang="en-US" altLang="zh-TW" b="0" i="1" smtClean="0">
                          <a:latin typeface="Cambria Math" panose="02040503050406030204" pitchFamily="18" charset="0"/>
                        </a:rPr>
                        <m:t>−</m:t>
                      </m:r>
                      <m:r>
                        <a:rPr lang="en-US" altLang="zh-TW" b="0" i="1" smtClean="0">
                          <a:latin typeface="Cambria Math" panose="02040503050406030204" pitchFamily="18" charset="0"/>
                        </a:rPr>
                        <m:t>𝑐𝑙𝑎𝑠𝑠𝑖𝑓𝑖𝑒𝑑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:98.6603%</m:t>
                      </m:r>
                      <m:r>
                        <a:rPr lang="zh-TW" altLang="en-US" i="1">
                          <a:latin typeface="Cambria Math" panose="02040503050406030204" pitchFamily="18" charset="0"/>
                        </a:rPr>
                        <m:t> </m:t>
                      </m:r>
                      <m:r>
                        <a:rPr lang="en-US" altLang="zh-TW" b="0" i="1" smtClean="0">
                          <a:latin typeface="Cambria Math" panose="02040503050406030204" pitchFamily="18" charset="0"/>
                        </a:rPr>
                        <m:t>→98.7585%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𝑢𝑛𝑑𝑒𝑟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𝑑𝑎𝑡𝑎</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:98.4763%</m:t>
                      </m:r>
                    </m:oMath>
                  </m:oMathPara>
                </a14:m>
                <a:endParaRPr lang="en-US" altLang="zh-TW"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𝑀𝑜𝑑𝑒</m:t>
                      </m:r>
                      <m:sSub>
                        <m:sSubPr>
                          <m:ctrlPr>
                            <a:rPr lang="en-US" altLang="zh-TW" i="1">
                              <a:latin typeface="Cambria Math" panose="02040503050406030204" pitchFamily="18" charset="0"/>
                            </a:rPr>
                          </m:ctrlPr>
                        </m:sSubPr>
                        <m:e>
                          <m:r>
                            <a:rPr lang="en-US" altLang="zh-TW" i="1">
                              <a:latin typeface="Cambria Math" panose="02040503050406030204" pitchFamily="18" charset="0"/>
                            </a:rPr>
                            <m:t>𝑙</m:t>
                          </m:r>
                        </m:e>
                        <m:sub>
                          <m:r>
                            <a:rPr lang="en-US" altLang="zh-TW" i="1">
                              <a:latin typeface="Cambria Math" panose="02040503050406030204" pitchFamily="18" charset="0"/>
                            </a:rPr>
                            <m:t>1</m:t>
                          </m:r>
                        </m:sub>
                      </m:sSub>
                      <m:r>
                        <a:rPr lang="en-US" altLang="zh-TW" i="1">
                          <a:latin typeface="Cambria Math" panose="02040503050406030204" pitchFamily="18" charset="0"/>
                        </a:rPr>
                        <m:t>: </m:t>
                      </m:r>
                      <m:r>
                        <m:rPr>
                          <m:sty m:val="p"/>
                        </m:rPr>
                        <a:rPr lang="en-US" altLang="zh-TW" i="1" smtClean="0">
                          <a:latin typeface="Cambria Math" panose="02040503050406030204" pitchFamily="18" charset="0"/>
                        </a:rPr>
                        <m:t>A</m:t>
                      </m:r>
                      <m:r>
                        <a:rPr lang="en-US" altLang="zh-TW" b="0" i="1" smtClean="0">
                          <a:latin typeface="Cambria Math" panose="02040503050406030204" pitchFamily="18" charset="0"/>
                        </a:rPr>
                        <m:t>𝑓𝑡𝑒𝑟</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i="1">
                          <a:latin typeface="Cambria Math" panose="02040503050406030204" pitchFamily="18" charset="0"/>
                        </a:rPr>
                        <m:t>:94.3179%</m:t>
                      </m:r>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264017" y="1933483"/>
                <a:ext cx="8654603" cy="2757293"/>
              </a:xfrm>
              <a:prstGeom prst="rect">
                <a:avLst/>
              </a:prstGeom>
              <a:blipFill>
                <a:blip r:embed="rId2"/>
                <a:stretch>
                  <a:fillRect l="-986" b="-2876"/>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CD92D2DC-8838-DA98-49E0-83997535FC1B}"/>
              </a:ext>
            </a:extLst>
          </p:cNvPr>
          <p:cNvPicPr>
            <a:picLocks noChangeAspect="1"/>
          </p:cNvPicPr>
          <p:nvPr/>
        </p:nvPicPr>
        <p:blipFill>
          <a:blip r:embed="rId3"/>
          <a:stretch>
            <a:fillRect/>
          </a:stretch>
        </p:blipFill>
        <p:spPr>
          <a:xfrm>
            <a:off x="5021735" y="4632988"/>
            <a:ext cx="4124901" cy="1895740"/>
          </a:xfrm>
          <a:prstGeom prst="rect">
            <a:avLst/>
          </a:prstGeom>
        </p:spPr>
      </p:pic>
      <p:pic>
        <p:nvPicPr>
          <p:cNvPr id="3" name="圖片 2">
            <a:extLst>
              <a:ext uri="{FF2B5EF4-FFF2-40B4-BE49-F238E27FC236}">
                <a16:creationId xmlns:a16="http://schemas.microsoft.com/office/drawing/2014/main" id="{3BDF0F83-E1FB-889A-3B0C-D286C7CB4A03}"/>
              </a:ext>
            </a:extLst>
          </p:cNvPr>
          <p:cNvPicPr>
            <a:picLocks noChangeAspect="1"/>
          </p:cNvPicPr>
          <p:nvPr/>
        </p:nvPicPr>
        <p:blipFill>
          <a:blip r:embed="rId4"/>
          <a:stretch>
            <a:fillRect/>
          </a:stretch>
        </p:blipFill>
        <p:spPr>
          <a:xfrm>
            <a:off x="9496829" y="2300762"/>
            <a:ext cx="4239217" cy="1848108"/>
          </a:xfrm>
          <a:prstGeom prst="rect">
            <a:avLst/>
          </a:prstGeom>
        </p:spPr>
      </p:pic>
      <p:pic>
        <p:nvPicPr>
          <p:cNvPr id="10" name="圖片 9">
            <a:extLst>
              <a:ext uri="{FF2B5EF4-FFF2-40B4-BE49-F238E27FC236}">
                <a16:creationId xmlns:a16="http://schemas.microsoft.com/office/drawing/2014/main" id="{73BBC03A-0722-F5A5-40D8-0C62AC0628A0}"/>
              </a:ext>
            </a:extLst>
          </p:cNvPr>
          <p:cNvPicPr>
            <a:picLocks noChangeAspect="1"/>
          </p:cNvPicPr>
          <p:nvPr/>
        </p:nvPicPr>
        <p:blipFill>
          <a:blip r:embed="rId5"/>
          <a:stretch>
            <a:fillRect/>
          </a:stretch>
        </p:blipFill>
        <p:spPr>
          <a:xfrm>
            <a:off x="11363305" y="3042780"/>
            <a:ext cx="4286470" cy="1873346"/>
          </a:xfrm>
          <a:prstGeom prst="rect">
            <a:avLst/>
          </a:prstGeom>
        </p:spPr>
      </p:pic>
    </p:spTree>
    <p:extLst>
      <p:ext uri="{BB962C8B-B14F-4D97-AF65-F5344CB8AC3E}">
        <p14:creationId xmlns:p14="http://schemas.microsoft.com/office/powerpoint/2010/main" val="187314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11" name="圖片 10" descr="一張含有 文字, 圖表, 螢幕擷取畫面 的圖片&#10;&#10;自動產生的描述">
            <a:extLst>
              <a:ext uri="{FF2B5EF4-FFF2-40B4-BE49-F238E27FC236}">
                <a16:creationId xmlns:a16="http://schemas.microsoft.com/office/drawing/2014/main" id="{6AF08B94-EED3-31E7-AC2C-D2D876B0CD31}"/>
              </a:ext>
            </a:extLst>
          </p:cNvPr>
          <p:cNvPicPr>
            <a:picLocks noChangeAspect="1"/>
          </p:cNvPicPr>
          <p:nvPr/>
        </p:nvPicPr>
        <p:blipFill rotWithShape="1">
          <a:blip r:embed="rId2">
            <a:extLst>
              <a:ext uri="{28A0092B-C50C-407E-A947-70E740481C1C}">
                <a14:useLocalDpi xmlns:a14="http://schemas.microsoft.com/office/drawing/2010/main" val="0"/>
              </a:ext>
            </a:extLst>
          </a:blip>
          <a:srcRect t="10931" r="6089"/>
          <a:stretch/>
        </p:blipFill>
        <p:spPr>
          <a:xfrm>
            <a:off x="4341908" y="1229360"/>
            <a:ext cx="4802092" cy="5049519"/>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1E68D04C-01F7-1151-0A91-76B97FB5B29F}"/>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1E68D04C-01F7-1151-0A91-76B97FB5B29F}"/>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3"/>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Rectangle 1">
                <a:extLst>
                  <a:ext uri="{FF2B5EF4-FFF2-40B4-BE49-F238E27FC236}">
                    <a16:creationId xmlns:a16="http://schemas.microsoft.com/office/drawing/2014/main" id="{9B102DDA-1135-3A99-FAEA-04E0323161FC}"/>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4" name="Rectangle 1">
                <a:extLst>
                  <a:ext uri="{FF2B5EF4-FFF2-40B4-BE49-F238E27FC236}">
                    <a16:creationId xmlns:a16="http://schemas.microsoft.com/office/drawing/2014/main" id="{9B102DDA-1135-3A99-FAEA-04E0323161FC}"/>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4"/>
                <a:stretch>
                  <a:fillRect l="-3277" t="-26000" b="-52000"/>
                </a:stretch>
              </a:blipFill>
              <a:ln>
                <a:noFill/>
              </a:ln>
              <a:effectLst/>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7EBF995B-1B96-5B3B-045A-ED86CF0C2D6A}"/>
              </a:ext>
            </a:extLst>
          </p:cNvPr>
          <p:cNvPicPr>
            <a:picLocks noChangeAspect="1"/>
          </p:cNvPicPr>
          <p:nvPr/>
        </p:nvPicPr>
        <p:blipFill>
          <a:blip r:embed="rId5"/>
          <a:stretch>
            <a:fillRect/>
          </a:stretch>
        </p:blipFill>
        <p:spPr>
          <a:xfrm>
            <a:off x="761999" y="4168596"/>
            <a:ext cx="3159762" cy="1294985"/>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7E45CE9-876E-C216-9742-11C3A7AE2188}"/>
                  </a:ext>
                </a:extLst>
              </p:cNvPr>
              <p:cNvSpPr txBox="1"/>
              <p:nvPr/>
            </p:nvSpPr>
            <p:spPr>
              <a:xfrm>
                <a:off x="-655319" y="5880374"/>
                <a:ext cx="4577080" cy="369332"/>
              </a:xfrm>
              <a:prstGeom prst="rect">
                <a:avLst/>
              </a:prstGeom>
              <a:noFill/>
            </p:spPr>
            <p:txBody>
              <a:bodyPr wrap="square">
                <a:spAutoFit/>
              </a:bodyPr>
              <a:lstStyle/>
              <a:p>
                <a:pPr algn="ctr"/>
                <a:r>
                  <a:rPr lang="en-US" altLang="zh-TW" sz="1800" b="1" dirty="0">
                    <a:solidFill>
                      <a:srgbClr val="FF0000"/>
                    </a:solidFill>
                  </a:rPr>
                  <a:t>Ans: </a:t>
                </a:r>
                <a14:m>
                  <m:oMath xmlns:m="http://schemas.openxmlformats.org/officeDocument/2006/math">
                    <m:r>
                      <a:rPr lang="en-US" altLang="zh-TW" sz="1800" b="1" i="1" smtClean="0">
                        <a:solidFill>
                          <a:srgbClr val="FF0000"/>
                        </a:solidFill>
                        <a:latin typeface="Cambria Math" panose="02040503050406030204" pitchFamily="18" charset="0"/>
                      </a:rPr>
                      <m:t>𝒌</m:t>
                    </m:r>
                    <m:r>
                      <a:rPr lang="en-US" altLang="zh-TW" sz="1800" b="1" i="1" smtClean="0">
                        <a:solidFill>
                          <a:srgbClr val="FF0000"/>
                        </a:solidFill>
                        <a:latin typeface="Cambria Math" panose="02040503050406030204" pitchFamily="18" charset="0"/>
                      </a:rPr>
                      <m:t>=</m:t>
                    </m:r>
                    <m:r>
                      <a:rPr lang="en-US" altLang="zh-TW" sz="1800" b="1" i="1" smtClean="0">
                        <a:solidFill>
                          <a:srgbClr val="FF0000"/>
                        </a:solidFill>
                        <a:latin typeface="Cambria Math" panose="02040503050406030204" pitchFamily="18" charset="0"/>
                      </a:rPr>
                      <m:t>𝟐</m:t>
                    </m:r>
                  </m:oMath>
                </a14:m>
                <a:endParaRPr lang="zh-TW" altLang="en-US" b="1" dirty="0">
                  <a:solidFill>
                    <a:srgbClr val="FF0000"/>
                  </a:solidFill>
                </a:endParaRPr>
              </a:p>
            </p:txBody>
          </p:sp>
        </mc:Choice>
        <mc:Fallback xmlns="">
          <p:sp>
            <p:nvSpPr>
              <p:cNvPr id="20" name="文字方塊 19">
                <a:extLst>
                  <a:ext uri="{FF2B5EF4-FFF2-40B4-BE49-F238E27FC236}">
                    <a16:creationId xmlns:a16="http://schemas.microsoft.com/office/drawing/2014/main" id="{B7E45CE9-876E-C216-9742-11C3A7AE2188}"/>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t="-10000" b="-26667"/>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32AA354F-8C90-8963-6A3E-E3ADB886BD02}"/>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5" name="標題 1">
            <a:extLst>
              <a:ext uri="{FF2B5EF4-FFF2-40B4-BE49-F238E27FC236}">
                <a16:creationId xmlns:a16="http://schemas.microsoft.com/office/drawing/2014/main" id="{9C51F711-32F9-CC09-B595-190BBE4CA6F0}"/>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084225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3" name="圖片 2" descr="一張含有 文字, 圖表, 地圖 的圖片&#10;&#10;自動產生的描述">
            <a:extLst>
              <a:ext uri="{FF2B5EF4-FFF2-40B4-BE49-F238E27FC236}">
                <a16:creationId xmlns:a16="http://schemas.microsoft.com/office/drawing/2014/main" id="{4584A9DC-183A-186A-8BEC-A0E0CC0F2916}"/>
              </a:ext>
            </a:extLst>
          </p:cNvPr>
          <p:cNvPicPr>
            <a:picLocks noChangeAspect="1"/>
          </p:cNvPicPr>
          <p:nvPr/>
        </p:nvPicPr>
        <p:blipFill rotWithShape="1">
          <a:blip r:embed="rId2">
            <a:extLst>
              <a:ext uri="{28A0092B-C50C-407E-A947-70E740481C1C}">
                <a14:useLocalDpi xmlns:a14="http://schemas.microsoft.com/office/drawing/2010/main" val="0"/>
              </a:ext>
            </a:extLst>
          </a:blip>
          <a:srcRect t="10617" r="6487" b="2441"/>
          <a:stretch/>
        </p:blipFill>
        <p:spPr>
          <a:xfrm>
            <a:off x="4311429" y="1168400"/>
            <a:ext cx="4781772" cy="5049519"/>
          </a:xfrm>
          <a:prstGeom prst="rect">
            <a:avLst/>
          </a:prstGeom>
        </p:spPr>
      </p:pic>
      <p:pic>
        <p:nvPicPr>
          <p:cNvPr id="9" name="圖片 8">
            <a:extLst>
              <a:ext uri="{FF2B5EF4-FFF2-40B4-BE49-F238E27FC236}">
                <a16:creationId xmlns:a16="http://schemas.microsoft.com/office/drawing/2014/main" id="{2F32DFC6-3E4C-6E15-BE69-8AB4B34CE04C}"/>
              </a:ext>
            </a:extLst>
          </p:cNvPr>
          <p:cNvPicPr>
            <a:picLocks noChangeAspect="1"/>
          </p:cNvPicPr>
          <p:nvPr/>
        </p:nvPicPr>
        <p:blipFill>
          <a:blip r:embed="rId3"/>
          <a:stretch>
            <a:fillRect/>
          </a:stretch>
        </p:blipFill>
        <p:spPr>
          <a:xfrm>
            <a:off x="764910" y="4188552"/>
            <a:ext cx="3108609" cy="1317642"/>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E479C3BE-CD71-8F13-251F-6EC6709D860B}"/>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E479C3BE-CD71-8F13-251F-6EC6709D860B}"/>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4"/>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Rectangle 1">
                <a:extLst>
                  <a:ext uri="{FF2B5EF4-FFF2-40B4-BE49-F238E27FC236}">
                    <a16:creationId xmlns:a16="http://schemas.microsoft.com/office/drawing/2014/main" id="{8F47A6AF-58B0-ADB3-58A8-36A4D269F4BA}"/>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5" name="Rectangle 1">
                <a:extLst>
                  <a:ext uri="{FF2B5EF4-FFF2-40B4-BE49-F238E27FC236}">
                    <a16:creationId xmlns:a16="http://schemas.microsoft.com/office/drawing/2014/main" id="{8F47A6AF-58B0-ADB3-58A8-36A4D269F4BA}"/>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5"/>
                <a:stretch>
                  <a:fillRect l="-3277" t="-26000" b="-5200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544E7CB-E074-3E63-64A3-169739227AAC}"/>
                  </a:ext>
                </a:extLst>
              </p:cNvPr>
              <p:cNvSpPr txBox="1"/>
              <p:nvPr/>
            </p:nvSpPr>
            <p:spPr>
              <a:xfrm>
                <a:off x="-655319" y="5880374"/>
                <a:ext cx="4577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b="1" dirty="0" smtClean="0">
                          <a:solidFill>
                            <a:srgbClr val="FF0000"/>
                          </a:solidFill>
                        </a:rPr>
                        <m:t>Ans</m:t>
                      </m:r>
                      <m:r>
                        <m:rPr>
                          <m:nor/>
                        </m:rPr>
                        <a:rPr lang="en-US" altLang="zh-TW" b="1" dirty="0" smtClean="0">
                          <a:solidFill>
                            <a:srgbClr val="FF0000"/>
                          </a:solidFill>
                        </a:rPr>
                        <m:t>: </m:t>
                      </m:r>
                      <m:r>
                        <a:rPr lang="en-US" altLang="zh-TW" b="1" i="1">
                          <a:solidFill>
                            <a:srgbClr val="FF0000"/>
                          </a:solidFill>
                          <a:latin typeface="Cambria Math" panose="02040503050406030204" pitchFamily="18" charset="0"/>
                        </a:rPr>
                        <m:t>𝒌</m:t>
                      </m:r>
                      <m:r>
                        <a:rPr lang="en-US" altLang="zh-TW" b="1" i="1">
                          <a:solidFill>
                            <a:srgbClr val="FF0000"/>
                          </a:solidFill>
                          <a:latin typeface="Cambria Math" panose="02040503050406030204" pitchFamily="18" charset="0"/>
                        </a:rPr>
                        <m:t>=</m:t>
                      </m:r>
                      <m:r>
                        <a:rPr lang="en-US" altLang="zh-TW" b="1" i="1" smtClean="0">
                          <a:solidFill>
                            <a:srgbClr val="FF0000"/>
                          </a:solidFill>
                          <a:latin typeface="Cambria Math" panose="02040503050406030204" pitchFamily="18" charset="0"/>
                        </a:rPr>
                        <m:t>𝟑</m:t>
                      </m:r>
                    </m:oMath>
                  </m:oMathPara>
                </a14:m>
                <a:endParaRPr lang="zh-TW" altLang="en-US" b="1" dirty="0">
                  <a:solidFill>
                    <a:srgbClr val="FF0000"/>
                  </a:solidFill>
                </a:endParaRPr>
              </a:p>
            </p:txBody>
          </p:sp>
        </mc:Choice>
        <mc:Fallback xmlns="">
          <p:sp>
            <p:nvSpPr>
              <p:cNvPr id="16" name="文字方塊 15">
                <a:extLst>
                  <a:ext uri="{FF2B5EF4-FFF2-40B4-BE49-F238E27FC236}">
                    <a16:creationId xmlns:a16="http://schemas.microsoft.com/office/drawing/2014/main" id="{D544E7CB-E074-3E63-64A3-169739227AAC}"/>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887DAFE0-0759-06D8-78BE-802DE0E25C31}"/>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2" name="標題 1">
            <a:extLst>
              <a:ext uri="{FF2B5EF4-FFF2-40B4-BE49-F238E27FC236}">
                <a16:creationId xmlns:a16="http://schemas.microsoft.com/office/drawing/2014/main" id="{658524E0-9CAB-3043-2257-29DD55FFC3AD}"/>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333513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Intensity Extraction and Data collecting Software – </a:t>
            </a:r>
            <a:br>
              <a:rPr lang="en-US" altLang="zh-TW" dirty="0"/>
            </a:br>
            <a:r>
              <a:rPr lang="en-US" altLang="zh-TW" dirty="0"/>
              <a:t>Summit Grid Review, Improve &amp; Evaluate</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86369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Gaussian Mixture Model (GMM)</a:t>
            </a:r>
            <a:endParaRPr lang="en-US" dirty="0"/>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AF697C87-AA5B-0E6E-C147-16F9EB06BA61}"/>
                  </a:ext>
                </a:extLst>
              </p:cNvPr>
              <p:cNvSpPr txBox="1"/>
              <p:nvPr/>
            </p:nvSpPr>
            <p:spPr>
              <a:xfrm>
                <a:off x="3869818" y="1311148"/>
                <a:ext cx="5545850" cy="5076518"/>
              </a:xfrm>
              <a:prstGeom prst="rect">
                <a:avLst/>
              </a:prstGeom>
              <a:noFill/>
            </p:spPr>
            <p:txBody>
              <a:bodyPr wrap="square">
                <a:spAutoFit/>
              </a:bodyPr>
              <a:lstStyle/>
              <a:p>
                <a:pPr marL="91440" indent="-182880">
                  <a:lnSpc>
                    <a:spcPct val="200000"/>
                  </a:lnSpc>
                  <a:buFont typeface="Arial" panose="020B0604020202020204" pitchFamily="34" charset="0"/>
                  <a:buChar char="•"/>
                </a:pPr>
                <a:r>
                  <a:rPr kumimoji="1" lang="en-US" altLang="zh-TW" dirty="0"/>
                  <a:t>Bayesian framework clustering model</a:t>
                </a:r>
              </a:p>
              <a:p>
                <a:pPr marL="548640" lvl="1" indent="-182880">
                  <a:buFont typeface="Arial" panose="020B0604020202020204" pitchFamily="34" charset="0"/>
                  <a:buChar char="•"/>
                </a:pPr>
                <a:r>
                  <a:rPr kumimoji="1" lang="en-US" altLang="zh-TW" sz="1600" dirty="0"/>
                  <a:t>Prior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guess (e.g. from HapMap)</a:t>
                </a:r>
              </a:p>
              <a:p>
                <a:pPr marL="548640" lvl="1" indent="-182880">
                  <a:buFont typeface="Arial" panose="020B0604020202020204" pitchFamily="34" charset="0"/>
                  <a:buChar char="•"/>
                </a:pPr>
                <a:r>
                  <a:rPr kumimoji="1" lang="en-US" altLang="zh-TW" sz="1600" dirty="0"/>
                  <a:t>Posterior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correction of cluster membership</a:t>
                </a:r>
                <a:endParaRPr kumimoji="1" lang="en-US" altLang="zh-TW" dirty="0"/>
              </a:p>
              <a:p>
                <a:pPr marL="91440" indent="-182880">
                  <a:lnSpc>
                    <a:spcPct val="200000"/>
                  </a:lnSpc>
                  <a:buFont typeface="Arial" panose="020B0604020202020204" pitchFamily="34" charset="0"/>
                  <a:buChar char="•"/>
                </a:pPr>
                <a:r>
                  <a:rPr kumimoji="1" lang="en-US" altLang="zh-TW" dirty="0"/>
                  <a:t>Applications (Genotyping, CNV analysis):</a:t>
                </a:r>
              </a:p>
              <a:p>
                <a:pPr marL="548640" lvl="1" indent="-182880">
                  <a:buFont typeface="Arial" panose="020B0604020202020204" pitchFamily="34" charset="0"/>
                  <a:buChar char="•"/>
                </a:pPr>
                <a:r>
                  <a:rPr kumimoji="1" lang="en-US" altLang="zh-TW" sz="1600" dirty="0"/>
                  <a:t>Birdseed (2-D)</a:t>
                </a:r>
              </a:p>
              <a:p>
                <a:pPr marL="548640" lvl="1" indent="-182880">
                  <a:buFont typeface="Arial" panose="020B0604020202020204" pitchFamily="34" charset="0"/>
                  <a:buChar char="•"/>
                </a:pPr>
                <a:r>
                  <a:rPr kumimoji="1" lang="en-US" altLang="zh-TW" sz="1600" dirty="0" err="1"/>
                  <a:t>Brlmm</a:t>
                </a:r>
                <a:r>
                  <a:rPr kumimoji="1" lang="en-US" altLang="zh-TW" sz="1600" dirty="0"/>
                  <a:t>-P (1-D)</a:t>
                </a:r>
              </a:p>
              <a:p>
                <a:pPr marL="548640" lvl="1" indent="-182880">
                  <a:buFont typeface="Arial" panose="020B0604020202020204" pitchFamily="34" charset="0"/>
                  <a:buChar char="•"/>
                </a:pPr>
                <a:r>
                  <a:rPr kumimoji="1" lang="en-US" altLang="zh-TW" sz="1600" dirty="0"/>
                  <a:t>Canary (1-D)</a:t>
                </a:r>
                <a:endParaRPr lang="en-US" altLang="zh-TW" dirty="0"/>
              </a:p>
              <a:p>
                <a:pPr marL="91440" indent="-182880">
                  <a:lnSpc>
                    <a:spcPct val="200000"/>
                  </a:lnSpc>
                  <a:buFont typeface="Arial" panose="020B0604020202020204" pitchFamily="34" charset="0"/>
                  <a:buChar char="•"/>
                </a:pPr>
                <a:r>
                  <a:rPr lang="en-US" altLang="zh-TW" dirty="0"/>
                  <a:t>Model:  </a:t>
                </a:r>
                <a14:m>
                  <m:oMath xmlns:m="http://schemas.openxmlformats.org/officeDocument/2006/math">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r>
                          <m:rPr>
                            <m:sty m:val="p"/>
                          </m:rPr>
                          <a:rPr lang="en-US" altLang="zh-TW" b="0" i="0" smtClean="0">
                            <a:latin typeface="Cambria Math" panose="02040503050406030204" pitchFamily="18" charset="0"/>
                          </a:rPr>
                          <m:t>Θ</m:t>
                        </m:r>
                      </m:e>
                    </m:d>
                    <m:r>
                      <a:rPr lang="en-US" altLang="zh-TW" b="0" i="1" smtClean="0">
                        <a:latin typeface="Cambria Math" panose="02040503050406030204" pitchFamily="18" charset="0"/>
                      </a:rPr>
                      <m:t>=</m:t>
                    </m:r>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𝑘</m:t>
                            </m:r>
                          </m:sub>
                        </m:sSub>
                      </m:e>
                    </m:nary>
                    <m:r>
                      <a:rPr lang="en-US" altLang="zh-TW" b="0" i="1" smtClean="0">
                        <a:latin typeface="Cambria Math" panose="02040503050406030204" pitchFamily="18" charset="0"/>
                      </a:rPr>
                      <m:t>∙</m:t>
                    </m:r>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m:rPr>
                                <m:sty m:val="p"/>
                              </m:rPr>
                              <a:rPr lang="en-US" altLang="zh-TW" b="0" i="1" smtClean="0">
                                <a:latin typeface="Cambria Math" panose="02040503050406030204" pitchFamily="18" charset="0"/>
                              </a:rPr>
                              <m:t>Σ</m:t>
                            </m:r>
                          </m:e>
                          <m:sub>
                            <m:r>
                              <a:rPr lang="en-US" altLang="zh-TW" b="0" i="1" smtClean="0">
                                <a:latin typeface="Cambria Math" panose="02040503050406030204" pitchFamily="18" charset="0"/>
                              </a:rPr>
                              <m:t>𝑘</m:t>
                            </m:r>
                          </m:sub>
                        </m:sSub>
                      </m:e>
                    </m:d>
                  </m:oMath>
                </a14:m>
                <a:r>
                  <a:rPr lang="en-US" altLang="zh-TW" dirty="0"/>
                  <a:t>, </a:t>
                </a:r>
              </a:p>
              <a:p>
                <a:r>
                  <a:rPr lang="en-US" altLang="zh-TW" dirty="0"/>
                  <a:t>          </a:t>
                </a:r>
                <a:r>
                  <a:rPr lang="en-US" altLang="zh-TW" sz="1200" dirty="0"/>
                  <a:t>where </a:t>
                </a:r>
                <a14:m>
                  <m:oMath xmlns:m="http://schemas.openxmlformats.org/officeDocument/2006/math">
                    <m:r>
                      <a:rPr lang="en-US" altLang="zh-TW" sz="1200" b="0" i="1" smtClean="0">
                        <a:latin typeface="Cambria Math" panose="02040503050406030204" pitchFamily="18" charset="0"/>
                      </a:rPr>
                      <m:t>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m:t>
                        </m:r>
                      </m:e>
                    </m:d>
                  </m:oMath>
                </a14:m>
                <a:r>
                  <a:rPr lang="en-US" altLang="zh-TW" sz="1200" dirty="0"/>
                  <a:t> = Gaussian (Normal) dist.,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𝑤</m:t>
                        </m:r>
                      </m:e>
                      <m:sub>
                        <m:r>
                          <a:rPr lang="en-US" altLang="zh-TW" sz="1200" i="1">
                            <a:latin typeface="Cambria Math" panose="02040503050406030204" pitchFamily="18" charset="0"/>
                          </a:rPr>
                          <m:t>𝑘</m:t>
                        </m:r>
                      </m:sub>
                    </m:sSub>
                  </m:oMath>
                </a14:m>
                <a:r>
                  <a:rPr lang="en-US" altLang="zh-TW" sz="1200" dirty="0"/>
                  <a:t>= the </a:t>
                </a: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𝑡h</m:t>
                        </m:r>
                      </m:sub>
                    </m:sSub>
                  </m:oMath>
                </a14:m>
                <a:r>
                  <a:rPr lang="en-US" altLang="zh-TW" sz="1200" dirty="0"/>
                  <a:t> cluster proportion </a:t>
                </a:r>
              </a:p>
              <a:p>
                <a:pPr marL="91440" indent="-182880">
                  <a:lnSpc>
                    <a:spcPct val="200000"/>
                  </a:lnSpc>
                  <a:buFont typeface="Arial" panose="020B0604020202020204" pitchFamily="34" charset="0"/>
                  <a:buChar char="•"/>
                </a:pPr>
                <a:r>
                  <a:rPr lang="en-US" altLang="zh-TW" dirty="0"/>
                  <a:t>Evaluation (Model-based, Domain knowledge): </a:t>
                </a:r>
              </a:p>
              <a:p>
                <a:pPr marL="548640" lvl="1" indent="-182880">
                  <a:buFont typeface="Arial" panose="020B0604020202020204" pitchFamily="34" charset="0"/>
                  <a:buChar char="•"/>
                </a:pPr>
                <a:r>
                  <a:rPr lang="en-US" altLang="zh-TW" sz="1600" dirty="0"/>
                  <a:t>Bayesian Information Criterion (BIC)</a:t>
                </a:r>
                <a:endParaRPr lang="en-US" altLang="zh-TW" dirty="0"/>
              </a:p>
              <a:p>
                <a:pPr marL="548640" lvl="1" indent="-182880">
                  <a:buFont typeface="Arial" panose="020B0604020202020204" pitchFamily="34" charset="0"/>
                  <a:buChar char="•"/>
                </a:pPr>
                <a:r>
                  <a:rPr lang="en-US" altLang="zh-TW" sz="1600" dirty="0"/>
                  <a:t>Resolution of posterior cluster centroids</a:t>
                </a:r>
              </a:p>
              <a:p>
                <a:pPr marL="548640" lvl="1" indent="-182880">
                  <a:buFont typeface="Arial" panose="020B0604020202020204" pitchFamily="34" charset="0"/>
                  <a:buChar char="•"/>
                </a:pPr>
                <a:r>
                  <a:rPr lang="en-US" altLang="zh-TW" sz="1600" dirty="0"/>
                  <a:t>Model reasonability (e.g. outlier cluster)</a:t>
                </a:r>
              </a:p>
              <a:p>
                <a:pPr marL="548640" lvl="1" indent="-182880">
                  <a:buFont typeface="Arial" panose="020B0604020202020204" pitchFamily="34" charset="0"/>
                  <a:buChar char="•"/>
                </a:pPr>
                <a:r>
                  <a:rPr lang="en-US" altLang="zh-TW" sz="1600" dirty="0"/>
                  <a:t>Similarity between posterior and prior (e.g.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𝑤</m:t>
                        </m:r>
                      </m:e>
                      <m:sub>
                        <m:r>
                          <a:rPr lang="en-US" altLang="zh-TW" sz="1600" b="0" i="1" smtClean="0">
                            <a:latin typeface="Cambria Math" panose="02040503050406030204" pitchFamily="18" charset="0"/>
                          </a:rPr>
                          <m:t>𝑘</m:t>
                        </m:r>
                      </m:sub>
                    </m:sSub>
                  </m:oMath>
                </a14:m>
                <a:r>
                  <a:rPr lang="en-US" altLang="zh-TW" sz="1600" dirty="0"/>
                  <a:t>, </a:t>
                </a:r>
                <a14:m>
                  <m:oMath xmlns:m="http://schemas.openxmlformats.org/officeDocument/2006/math">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𝝁</m:t>
                        </m:r>
                      </m:e>
                      <m:sub>
                        <m:r>
                          <a:rPr lang="en-US" altLang="zh-TW" sz="1600" i="1">
                            <a:latin typeface="Cambria Math" panose="02040503050406030204" pitchFamily="18" charset="0"/>
                          </a:rPr>
                          <m:t>𝑘</m:t>
                        </m:r>
                      </m:sub>
                    </m:sSub>
                  </m:oMath>
                </a14:m>
                <a:r>
                  <a:rPr lang="en-US" altLang="zh-TW" sz="1600" dirty="0"/>
                  <a:t>)</a:t>
                </a:r>
              </a:p>
              <a:p>
                <a:pPr marL="548640" lvl="1" indent="-182880">
                  <a:buFont typeface="Arial" panose="020B0604020202020204" pitchFamily="34" charset="0"/>
                  <a:buChar char="•"/>
                </a:pPr>
                <a:r>
                  <a:rPr lang="en-US" altLang="zh-TW" sz="1600" dirty="0"/>
                  <a:t>Biological insight (e.g. Hardy-Weinberg penalty)</a:t>
                </a:r>
              </a:p>
            </p:txBody>
          </p:sp>
        </mc:Choice>
        <mc:Fallback xmlns="">
          <p:sp>
            <p:nvSpPr>
              <p:cNvPr id="41" name="文字方塊 40">
                <a:extLst>
                  <a:ext uri="{FF2B5EF4-FFF2-40B4-BE49-F238E27FC236}">
                    <a16:creationId xmlns:a16="http://schemas.microsoft.com/office/drawing/2014/main" id="{AF697C87-AA5B-0E6E-C147-16F9EB06BA61}"/>
                  </a:ext>
                </a:extLst>
              </p:cNvPr>
              <p:cNvSpPr txBox="1">
                <a:spLocks noRot="1" noChangeAspect="1" noMove="1" noResize="1" noEditPoints="1" noAdjustHandles="1" noChangeArrowheads="1" noChangeShapeType="1" noTextEdit="1"/>
              </p:cNvSpPr>
              <p:nvPr/>
            </p:nvSpPr>
            <p:spPr>
              <a:xfrm>
                <a:off x="3869818" y="1311148"/>
                <a:ext cx="5545850" cy="5076518"/>
              </a:xfrm>
              <a:prstGeom prst="rect">
                <a:avLst/>
              </a:prstGeom>
              <a:blipFill>
                <a:blip r:embed="rId2"/>
                <a:stretch>
                  <a:fillRect l="-769" b="-480"/>
                </a:stretch>
              </a:blipFill>
            </p:spPr>
            <p:txBody>
              <a:bodyPr/>
              <a:lstStyle/>
              <a:p>
                <a:r>
                  <a:rPr lang="zh-TW" altLang="en-US">
                    <a:noFill/>
                  </a:rPr>
                  <a:t> </a:t>
                </a:r>
              </a:p>
            </p:txBody>
          </p:sp>
        </mc:Fallback>
      </mc:AlternateContent>
      <p:grpSp>
        <p:nvGrpSpPr>
          <p:cNvPr id="47" name="群組 46">
            <a:extLst>
              <a:ext uri="{FF2B5EF4-FFF2-40B4-BE49-F238E27FC236}">
                <a16:creationId xmlns:a16="http://schemas.microsoft.com/office/drawing/2014/main" id="{A65FB473-1821-574B-2901-4254355067EA}"/>
              </a:ext>
            </a:extLst>
          </p:cNvPr>
          <p:cNvGrpSpPr/>
          <p:nvPr/>
        </p:nvGrpSpPr>
        <p:grpSpPr>
          <a:xfrm>
            <a:off x="121066" y="3974825"/>
            <a:ext cx="3664688" cy="2913658"/>
            <a:chOff x="121066" y="3974825"/>
            <a:chExt cx="3664688" cy="2913658"/>
          </a:xfrm>
        </p:grpSpPr>
        <p:grpSp>
          <p:nvGrpSpPr>
            <p:cNvPr id="13" name="群組 12">
              <a:extLst>
                <a:ext uri="{FF2B5EF4-FFF2-40B4-BE49-F238E27FC236}">
                  <a16:creationId xmlns:a16="http://schemas.microsoft.com/office/drawing/2014/main" id="{F265CB5A-24DE-235F-BBAD-470D5B6D0A03}"/>
                </a:ext>
              </a:extLst>
            </p:cNvPr>
            <p:cNvGrpSpPr/>
            <p:nvPr/>
          </p:nvGrpSpPr>
          <p:grpSpPr>
            <a:xfrm>
              <a:off x="121066" y="3974825"/>
              <a:ext cx="3664688" cy="2913658"/>
              <a:chOff x="-183198" y="1690689"/>
              <a:chExt cx="5657257" cy="4497879"/>
            </a:xfrm>
          </p:grpSpPr>
          <p:grpSp>
            <p:nvGrpSpPr>
              <p:cNvPr id="14" name="群組 13">
                <a:extLst>
                  <a:ext uri="{FF2B5EF4-FFF2-40B4-BE49-F238E27FC236}">
                    <a16:creationId xmlns:a16="http://schemas.microsoft.com/office/drawing/2014/main" id="{FCC9AF5B-5BAC-D41C-7B77-807512FA4132}"/>
                  </a:ext>
                </a:extLst>
              </p:cNvPr>
              <p:cNvGrpSpPr/>
              <p:nvPr/>
            </p:nvGrpSpPr>
            <p:grpSpPr>
              <a:xfrm>
                <a:off x="740076" y="1690689"/>
                <a:ext cx="4733983" cy="3973442"/>
                <a:chOff x="528480" y="1690689"/>
                <a:chExt cx="4733983" cy="3973442"/>
              </a:xfrm>
            </p:grpSpPr>
            <p:pic>
              <p:nvPicPr>
                <p:cNvPr id="23" name="圖片 22">
                  <a:extLst>
                    <a:ext uri="{FF2B5EF4-FFF2-40B4-BE49-F238E27FC236}">
                      <a16:creationId xmlns:a16="http://schemas.microsoft.com/office/drawing/2014/main" id="{B74846D7-6325-A143-F9AB-9E11A759A860}"/>
                    </a:ext>
                  </a:extLst>
                </p:cNvPr>
                <p:cNvPicPr>
                  <a:picLocks noChangeAspect="1"/>
                </p:cNvPicPr>
                <p:nvPr/>
              </p:nvPicPr>
              <p:blipFill>
                <a:blip r:embed="rId3"/>
                <a:stretch>
                  <a:fillRect/>
                </a:stretch>
              </p:blipFill>
              <p:spPr>
                <a:xfrm>
                  <a:off x="528480" y="1690689"/>
                  <a:ext cx="4733983" cy="3973442"/>
                </a:xfrm>
                <a:prstGeom prst="rect">
                  <a:avLst/>
                </a:prstGeom>
              </p:spPr>
            </p:pic>
            <p:sp>
              <p:nvSpPr>
                <p:cNvPr id="26" name="矩形 25">
                  <a:extLst>
                    <a:ext uri="{FF2B5EF4-FFF2-40B4-BE49-F238E27FC236}">
                      <a16:creationId xmlns:a16="http://schemas.microsoft.com/office/drawing/2014/main" id="{A0431F56-E238-A75F-841B-FDE4C74D7FFA}"/>
                    </a:ext>
                  </a:extLst>
                </p:cNvPr>
                <p:cNvSpPr/>
                <p:nvPr/>
              </p:nvSpPr>
              <p:spPr>
                <a:xfrm>
                  <a:off x="1284694" y="1919484"/>
                  <a:ext cx="2153752" cy="15718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F1D6E81-6888-6EAC-7BBD-FE7E8433DC33}"/>
                      </a:ext>
                    </a:extLst>
                  </p:cNvPr>
                  <p:cNvSpPr txBox="1"/>
                  <p:nvPr/>
                </p:nvSpPr>
                <p:spPr>
                  <a:xfrm>
                    <a:off x="-183198" y="3193546"/>
                    <a:ext cx="797559" cy="475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𝐹𝑟𝑒𝑞</m:t>
                          </m:r>
                          <m:r>
                            <a:rPr lang="en-US" altLang="zh-TW" sz="1400" b="0" i="1" smtClean="0">
                              <a:latin typeface="Cambria Math" panose="02040503050406030204" pitchFamily="18" charset="0"/>
                            </a:rPr>
                            <m:t>.  </m:t>
                          </m:r>
                        </m:oMath>
                      </m:oMathPara>
                    </a14:m>
                    <a:endParaRPr lang="zh-TW" altLang="en-US" sz="1400"/>
                  </a:p>
                </p:txBody>
              </p:sp>
            </mc:Choice>
            <mc:Fallback xmlns="">
              <p:sp>
                <p:nvSpPr>
                  <p:cNvPr id="19" name="文字方塊 18">
                    <a:extLst>
                      <a:ext uri="{FF2B5EF4-FFF2-40B4-BE49-F238E27FC236}">
                        <a16:creationId xmlns:a16="http://schemas.microsoft.com/office/drawing/2014/main" id="{EF1D6E81-6888-6EAC-7BBD-FE7E8433DC33}"/>
                      </a:ext>
                    </a:extLst>
                  </p:cNvPr>
                  <p:cNvSpPr txBox="1">
                    <a:spLocks noRot="1" noChangeAspect="1" noMove="1" noResize="1" noEditPoints="1" noAdjustHandles="1" noChangeArrowheads="1" noChangeShapeType="1" noTextEdit="1"/>
                  </p:cNvSpPr>
                  <p:nvPr/>
                </p:nvSpPr>
                <p:spPr>
                  <a:xfrm>
                    <a:off x="-183198" y="3193546"/>
                    <a:ext cx="797559" cy="475122"/>
                  </a:xfrm>
                  <a:prstGeom prst="rect">
                    <a:avLst/>
                  </a:prstGeom>
                  <a:blipFill>
                    <a:blip r:embed="rId10"/>
                    <a:stretch>
                      <a:fillRect r="-7059" b="-6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2509E10-8937-6F54-8A35-209EF49CE004}"/>
                      </a:ext>
                    </a:extLst>
                  </p:cNvPr>
                  <p:cNvSpPr txBox="1"/>
                  <p:nvPr/>
                </p:nvSpPr>
                <p:spPr>
                  <a:xfrm>
                    <a:off x="1517870" y="5713446"/>
                    <a:ext cx="3178394" cy="47512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zh-TW" sz="1400" i="1">
                                  <a:latin typeface="Cambria Math" panose="02040503050406030204" pitchFamily="18" charset="0"/>
                                </a:rPr>
                              </m:ctrlPr>
                            </m:funcPr>
                            <m:fName>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log</m:t>
                                  </m:r>
                                </m:e>
                                <m:sub>
                                  <m:r>
                                    <a:rPr lang="en-US" altLang="zh-TW" sz="1400" i="1">
                                      <a:latin typeface="Cambria Math" panose="02040503050406030204" pitchFamily="18" charset="0"/>
                                    </a:rPr>
                                    <m:t>2</m:t>
                                  </m:r>
                                </m:sub>
                              </m:sSub>
                            </m:fName>
                            <m:e>
                              <m:r>
                                <a:rPr lang="en-US" altLang="zh-TW" sz="1400" i="1">
                                  <a:latin typeface="Cambria Math" panose="02040503050406030204" pitchFamily="18" charset="0"/>
                                </a:rPr>
                                <m:t>𝑆𝑖𝑔𝑛𝑎𝑙</m:t>
                              </m:r>
                              <m:r>
                                <a:rPr lang="en-US" altLang="zh-TW" sz="1400" i="1">
                                  <a:latin typeface="Cambria Math" panose="02040503050406030204" pitchFamily="18" charset="0"/>
                                </a:rPr>
                                <m:t> </m:t>
                              </m:r>
                              <m:r>
                                <a:rPr lang="en-US" altLang="zh-TW" sz="1400" i="1">
                                  <a:latin typeface="Cambria Math" panose="02040503050406030204" pitchFamily="18" charset="0"/>
                                </a:rPr>
                                <m:t>𝐴</m:t>
                              </m:r>
                            </m:e>
                          </m:func>
                        </m:oMath>
                      </m:oMathPara>
                    </a14:m>
                    <a:endParaRPr lang="zh-TW" altLang="en-US" sz="1400" dirty="0"/>
                  </a:p>
                </p:txBody>
              </p:sp>
            </mc:Choice>
            <mc:Fallback xmlns="">
              <p:sp>
                <p:nvSpPr>
                  <p:cNvPr id="20" name="文字方塊 19">
                    <a:extLst>
                      <a:ext uri="{FF2B5EF4-FFF2-40B4-BE49-F238E27FC236}">
                        <a16:creationId xmlns:a16="http://schemas.microsoft.com/office/drawing/2014/main" id="{92509E10-8937-6F54-8A35-209EF49CE004}"/>
                      </a:ext>
                    </a:extLst>
                  </p:cNvPr>
                  <p:cNvSpPr txBox="1">
                    <a:spLocks noRot="1" noChangeAspect="1" noMove="1" noResize="1" noEditPoints="1" noAdjustHandles="1" noChangeArrowheads="1" noChangeShapeType="1" noTextEdit="1"/>
                  </p:cNvSpPr>
                  <p:nvPr/>
                </p:nvSpPr>
                <p:spPr>
                  <a:xfrm>
                    <a:off x="1517870" y="5713446"/>
                    <a:ext cx="3178394" cy="475122"/>
                  </a:xfrm>
                  <a:prstGeom prst="rect">
                    <a:avLst/>
                  </a:prstGeom>
                  <a:blipFill>
                    <a:blip r:embed="rId11"/>
                    <a:stretch>
                      <a:fillRect b="-8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625BC7C0-05E9-3618-42FC-16D50BB69591}"/>
                    </a:ext>
                  </a:extLst>
                </p:cNvPr>
                <p:cNvSpPr txBox="1"/>
                <p:nvPr/>
              </p:nvSpPr>
              <p:spPr>
                <a:xfrm>
                  <a:off x="1191841" y="59228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EE1F24"/>
                            </a:solidFill>
                            <a:latin typeface="Cambria Math" panose="02040503050406030204" pitchFamily="18" charset="0"/>
                          </a:rPr>
                          <m:t>𝒌</m:t>
                        </m:r>
                        <m:r>
                          <a:rPr lang="en-US" altLang="zh-TW" sz="900" b="1" i="1" smtClean="0">
                            <a:solidFill>
                              <a:srgbClr val="EE1F24"/>
                            </a:solidFill>
                            <a:latin typeface="Cambria Math" panose="02040503050406030204" pitchFamily="18" charset="0"/>
                          </a:rPr>
                          <m:t>=</m:t>
                        </m:r>
                        <m:r>
                          <a:rPr lang="en-US" altLang="zh-TW" sz="900" b="1" i="1" smtClean="0">
                            <a:solidFill>
                              <a:srgbClr val="EE1F24"/>
                            </a:solidFill>
                            <a:latin typeface="Cambria Math" panose="02040503050406030204" pitchFamily="18" charset="0"/>
                          </a:rPr>
                          <m:t>𝟏</m:t>
                        </m:r>
                      </m:oMath>
                    </m:oMathPara>
                  </a14:m>
                  <a:endParaRPr lang="zh-TW" altLang="en-US" sz="900" b="1">
                    <a:solidFill>
                      <a:srgbClr val="EE1F24"/>
                    </a:solidFill>
                  </a:endParaRPr>
                </a:p>
              </p:txBody>
            </p:sp>
          </mc:Choice>
          <mc:Fallback xmlns="">
            <p:sp>
              <p:nvSpPr>
                <p:cNvPr id="17" name="文字方塊 16">
                  <a:extLst>
                    <a:ext uri="{FF2B5EF4-FFF2-40B4-BE49-F238E27FC236}">
                      <a16:creationId xmlns:a16="http://schemas.microsoft.com/office/drawing/2014/main" id="{625BC7C0-05E9-3618-42FC-16D50BB69591}"/>
                    </a:ext>
                  </a:extLst>
                </p:cNvPr>
                <p:cNvSpPr txBox="1">
                  <a:spLocks noRot="1" noChangeAspect="1" noMove="1" noResize="1" noEditPoints="1" noAdjustHandles="1" noChangeArrowheads="1" noChangeShapeType="1" noTextEdit="1"/>
                </p:cNvSpPr>
                <p:nvPr/>
              </p:nvSpPr>
              <p:spPr>
                <a:xfrm>
                  <a:off x="1191841" y="5922863"/>
                  <a:ext cx="579120" cy="2308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53D0CFA-4162-06DC-D7F3-62D9DF70D1BE}"/>
                    </a:ext>
                  </a:extLst>
                </p:cNvPr>
                <p:cNvSpPr txBox="1"/>
                <p:nvPr/>
              </p:nvSpPr>
              <p:spPr>
                <a:xfrm>
                  <a:off x="1994985" y="53989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68BD45"/>
                            </a:solidFill>
                            <a:latin typeface="Cambria Math" panose="02040503050406030204" pitchFamily="18" charset="0"/>
                          </a:rPr>
                          <m:t>𝒌</m:t>
                        </m:r>
                        <m:r>
                          <a:rPr lang="en-US" altLang="zh-TW" sz="900" b="1" i="1" smtClean="0">
                            <a:solidFill>
                              <a:srgbClr val="68BD45"/>
                            </a:solidFill>
                            <a:latin typeface="Cambria Math" panose="02040503050406030204" pitchFamily="18" charset="0"/>
                          </a:rPr>
                          <m:t>=</m:t>
                        </m:r>
                        <m:r>
                          <a:rPr lang="en-US" altLang="zh-TW" sz="900" b="1" i="1" smtClean="0">
                            <a:solidFill>
                              <a:srgbClr val="68BD45"/>
                            </a:solidFill>
                            <a:latin typeface="Cambria Math" panose="02040503050406030204" pitchFamily="18" charset="0"/>
                          </a:rPr>
                          <m:t>𝟐</m:t>
                        </m:r>
                      </m:oMath>
                    </m:oMathPara>
                  </a14:m>
                  <a:endParaRPr lang="zh-TW" altLang="en-US" sz="900" b="1">
                    <a:solidFill>
                      <a:srgbClr val="68BD45"/>
                    </a:solidFill>
                  </a:endParaRPr>
                </a:p>
              </p:txBody>
            </p:sp>
          </mc:Choice>
          <mc:Fallback xmlns="">
            <p:sp>
              <p:nvSpPr>
                <p:cNvPr id="27" name="文字方塊 26">
                  <a:extLst>
                    <a:ext uri="{FF2B5EF4-FFF2-40B4-BE49-F238E27FC236}">
                      <a16:creationId xmlns:a16="http://schemas.microsoft.com/office/drawing/2014/main" id="{A53D0CFA-4162-06DC-D7F3-62D9DF70D1BE}"/>
                    </a:ext>
                  </a:extLst>
                </p:cNvPr>
                <p:cNvSpPr txBox="1">
                  <a:spLocks noRot="1" noChangeAspect="1" noMove="1" noResize="1" noEditPoints="1" noAdjustHandles="1" noChangeArrowheads="1" noChangeShapeType="1" noTextEdit="1"/>
                </p:cNvSpPr>
                <p:nvPr/>
              </p:nvSpPr>
              <p:spPr>
                <a:xfrm>
                  <a:off x="1994985" y="5398963"/>
                  <a:ext cx="579120" cy="2308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BCDA5B0-B1A4-DBB7-88F7-B8C64F4CABD8}"/>
                    </a:ext>
                  </a:extLst>
                </p:cNvPr>
                <p:cNvSpPr txBox="1"/>
                <p:nvPr/>
              </p:nvSpPr>
              <p:spPr>
                <a:xfrm>
                  <a:off x="2915509" y="4336484"/>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3753A3"/>
                            </a:solidFill>
                            <a:latin typeface="Cambria Math" panose="02040503050406030204" pitchFamily="18" charset="0"/>
                          </a:rPr>
                          <m:t>𝒌</m:t>
                        </m:r>
                        <m:r>
                          <a:rPr lang="en-US" altLang="zh-TW" sz="900" b="1" i="1" smtClean="0">
                            <a:solidFill>
                              <a:srgbClr val="3753A3"/>
                            </a:solidFill>
                            <a:latin typeface="Cambria Math" panose="02040503050406030204" pitchFamily="18" charset="0"/>
                          </a:rPr>
                          <m:t>=</m:t>
                        </m:r>
                        <m:r>
                          <a:rPr lang="en-US" altLang="zh-TW" sz="900" b="1" i="1" smtClean="0">
                            <a:solidFill>
                              <a:srgbClr val="3753A3"/>
                            </a:solidFill>
                            <a:latin typeface="Cambria Math" panose="02040503050406030204" pitchFamily="18" charset="0"/>
                          </a:rPr>
                          <m:t>𝟑</m:t>
                        </m:r>
                      </m:oMath>
                    </m:oMathPara>
                  </a14:m>
                  <a:endParaRPr lang="zh-TW" altLang="en-US" sz="900" b="1">
                    <a:solidFill>
                      <a:srgbClr val="3753A3"/>
                    </a:solidFill>
                  </a:endParaRPr>
                </a:p>
              </p:txBody>
            </p:sp>
          </mc:Choice>
          <mc:Fallback xmlns="">
            <p:sp>
              <p:nvSpPr>
                <p:cNvPr id="28" name="文字方塊 27">
                  <a:extLst>
                    <a:ext uri="{FF2B5EF4-FFF2-40B4-BE49-F238E27FC236}">
                      <a16:creationId xmlns:a16="http://schemas.microsoft.com/office/drawing/2014/main" id="{ABCDA5B0-B1A4-DBB7-88F7-B8C64F4CABD8}"/>
                    </a:ext>
                  </a:extLst>
                </p:cNvPr>
                <p:cNvSpPr txBox="1">
                  <a:spLocks noRot="1" noChangeAspect="1" noMove="1" noResize="1" noEditPoints="1" noAdjustHandles="1" noChangeArrowheads="1" noChangeShapeType="1" noTextEdit="1"/>
                </p:cNvSpPr>
                <p:nvPr/>
              </p:nvSpPr>
              <p:spPr>
                <a:xfrm>
                  <a:off x="2915509" y="4336484"/>
                  <a:ext cx="579120" cy="23083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0FE37D09-4CE7-03A8-BFA8-7CE56C7104A0}"/>
                    </a:ext>
                  </a:extLst>
                </p:cNvPr>
                <p:cNvSpPr txBox="1"/>
                <p:nvPr/>
              </p:nvSpPr>
              <p:spPr>
                <a:xfrm>
                  <a:off x="3051934" y="6000514"/>
                  <a:ext cx="579120" cy="230832"/>
                </a:xfrm>
                <a:prstGeom prst="rect">
                  <a:avLst/>
                </a:prstGeom>
                <a:noFill/>
              </p:spPr>
              <p:txBody>
                <a:bodyPr wrap="square">
                  <a:spAutoFit/>
                </a:bodyPr>
                <a:lstStyle/>
                <a:p>
                  <a:pPr algn="ctr"/>
                  <a14:m>
                    <m:oMath xmlns:m="http://schemas.openxmlformats.org/officeDocument/2006/math">
                      <m:r>
                        <a:rPr lang="en-US" altLang="zh-TW" sz="900" b="1" i="1" smtClean="0">
                          <a:solidFill>
                            <a:srgbClr val="6ECCDD"/>
                          </a:solidFill>
                          <a:latin typeface="Cambria Math" panose="02040503050406030204" pitchFamily="18" charset="0"/>
                        </a:rPr>
                        <m:t>𝒌</m:t>
                      </m:r>
                      <m:r>
                        <a:rPr lang="en-US" altLang="zh-TW" sz="900" b="1" i="1" smtClean="0">
                          <a:solidFill>
                            <a:srgbClr val="6ECCDD"/>
                          </a:solidFill>
                          <a:latin typeface="Cambria Math" panose="02040503050406030204" pitchFamily="18" charset="0"/>
                        </a:rPr>
                        <m:t>=</m:t>
                      </m:r>
                    </m:oMath>
                  </a14:m>
                  <a:r>
                    <a:rPr lang="en-US" altLang="zh-TW" sz="900" b="1">
                      <a:solidFill>
                        <a:srgbClr val="6ECCDD"/>
                      </a:solidFill>
                    </a:rPr>
                    <a:t> 4</a:t>
                  </a:r>
                  <a:endParaRPr lang="zh-TW" altLang="en-US" sz="900" b="1">
                    <a:solidFill>
                      <a:srgbClr val="6ECCDD"/>
                    </a:solidFill>
                  </a:endParaRPr>
                </a:p>
              </p:txBody>
            </p:sp>
          </mc:Choice>
          <mc:Fallback xmlns="">
            <p:sp>
              <p:nvSpPr>
                <p:cNvPr id="29" name="文字方塊 28">
                  <a:extLst>
                    <a:ext uri="{FF2B5EF4-FFF2-40B4-BE49-F238E27FC236}">
                      <a16:creationId xmlns:a16="http://schemas.microsoft.com/office/drawing/2014/main" id="{0FE37D09-4CE7-03A8-BFA8-7CE56C7104A0}"/>
                    </a:ext>
                  </a:extLst>
                </p:cNvPr>
                <p:cNvSpPr txBox="1">
                  <a:spLocks noRot="1" noChangeAspect="1" noMove="1" noResize="1" noEditPoints="1" noAdjustHandles="1" noChangeArrowheads="1" noChangeShapeType="1" noTextEdit="1"/>
                </p:cNvSpPr>
                <p:nvPr/>
              </p:nvSpPr>
              <p:spPr>
                <a:xfrm>
                  <a:off x="3051934" y="6000514"/>
                  <a:ext cx="579120" cy="230832"/>
                </a:xfrm>
                <a:prstGeom prst="rect">
                  <a:avLst/>
                </a:prstGeom>
                <a:blipFill>
                  <a:blip r:embed="rId15"/>
                  <a:stretch>
                    <a:fillRect b="-13158"/>
                  </a:stretch>
                </a:blipFill>
              </p:spPr>
              <p:txBody>
                <a:bodyPr/>
                <a:lstStyle/>
                <a:p>
                  <a:r>
                    <a:rPr lang="zh-TW" altLang="en-US">
                      <a:noFill/>
                    </a:rPr>
                    <a:t> </a:t>
                  </a:r>
                </a:p>
              </p:txBody>
            </p:sp>
          </mc:Fallback>
        </mc:AlternateContent>
      </p:grpSp>
      <p:grpSp>
        <p:nvGrpSpPr>
          <p:cNvPr id="46" name="群組 45">
            <a:extLst>
              <a:ext uri="{FF2B5EF4-FFF2-40B4-BE49-F238E27FC236}">
                <a16:creationId xmlns:a16="http://schemas.microsoft.com/office/drawing/2014/main" id="{C61E823A-3E61-6817-FC64-A224DE7AA235}"/>
              </a:ext>
            </a:extLst>
          </p:cNvPr>
          <p:cNvGrpSpPr/>
          <p:nvPr/>
        </p:nvGrpSpPr>
        <p:grpSpPr>
          <a:xfrm>
            <a:off x="533927" y="955319"/>
            <a:ext cx="3089358" cy="3114201"/>
            <a:chOff x="572027" y="1050569"/>
            <a:chExt cx="3089358" cy="3114201"/>
          </a:xfrm>
        </p:grpSpPr>
        <p:grpSp>
          <p:nvGrpSpPr>
            <p:cNvPr id="40" name="群組 39">
              <a:extLst>
                <a:ext uri="{FF2B5EF4-FFF2-40B4-BE49-F238E27FC236}">
                  <a16:creationId xmlns:a16="http://schemas.microsoft.com/office/drawing/2014/main" id="{AFC92D65-571C-0950-481C-46E8D6F5A8D3}"/>
                </a:ext>
              </a:extLst>
            </p:cNvPr>
            <p:cNvGrpSpPr/>
            <p:nvPr/>
          </p:nvGrpSpPr>
          <p:grpSpPr>
            <a:xfrm>
              <a:off x="572027" y="1050569"/>
              <a:ext cx="3089358" cy="3114201"/>
              <a:chOff x="572027" y="1050569"/>
              <a:chExt cx="3089358" cy="3114201"/>
            </a:xfrm>
          </p:grpSpPr>
          <p:grpSp>
            <p:nvGrpSpPr>
              <p:cNvPr id="36" name="群組 35">
                <a:extLst>
                  <a:ext uri="{FF2B5EF4-FFF2-40B4-BE49-F238E27FC236}">
                    <a16:creationId xmlns:a16="http://schemas.microsoft.com/office/drawing/2014/main" id="{EF8A8FB0-CF69-8696-4ED8-2CF6B8756616}"/>
                  </a:ext>
                </a:extLst>
              </p:cNvPr>
              <p:cNvGrpSpPr/>
              <p:nvPr/>
            </p:nvGrpSpPr>
            <p:grpSpPr>
              <a:xfrm>
                <a:off x="572027" y="1050569"/>
                <a:ext cx="3089358" cy="3114201"/>
                <a:chOff x="4661328" y="1840746"/>
                <a:chExt cx="3824110" cy="3854853"/>
              </a:xfrm>
            </p:grpSpPr>
            <p:pic>
              <p:nvPicPr>
                <p:cNvPr id="15" name="圖片 14">
                  <a:extLst>
                    <a:ext uri="{FF2B5EF4-FFF2-40B4-BE49-F238E27FC236}">
                      <a16:creationId xmlns:a16="http://schemas.microsoft.com/office/drawing/2014/main" id="{43FDAA06-5521-A871-6EC2-BC10AFE5911E}"/>
                    </a:ext>
                  </a:extLst>
                </p:cNvPr>
                <p:cNvPicPr>
                  <a:picLocks noChangeAspect="1"/>
                </p:cNvPicPr>
                <p:nvPr/>
              </p:nvPicPr>
              <p:blipFill rotWithShape="1">
                <a:blip r:embed="rId16"/>
                <a:srcRect l="9504" t="7717" b="11753"/>
                <a:stretch/>
              </p:blipFill>
              <p:spPr>
                <a:xfrm rot="5400000" flipH="1">
                  <a:off x="5214347" y="2320006"/>
                  <a:ext cx="3202449" cy="3075710"/>
                </a:xfrm>
                <a:prstGeom prst="rect">
                  <a:avLst/>
                </a:prstGeom>
              </p:spPr>
            </p:pic>
            <p:sp>
              <p:nvSpPr>
                <p:cNvPr id="16" name="文字方塊 15">
                  <a:extLst>
                    <a:ext uri="{FF2B5EF4-FFF2-40B4-BE49-F238E27FC236}">
                      <a16:creationId xmlns:a16="http://schemas.microsoft.com/office/drawing/2014/main" id="{482FC277-4F1A-1FDB-31CE-7627CDD7FA3C}"/>
                    </a:ext>
                  </a:extLst>
                </p:cNvPr>
                <p:cNvSpPr txBox="1"/>
                <p:nvPr/>
              </p:nvSpPr>
              <p:spPr>
                <a:xfrm>
                  <a:off x="5642756" y="1840746"/>
                  <a:ext cx="2366974" cy="457170"/>
                </a:xfrm>
                <a:prstGeom prst="rect">
                  <a:avLst/>
                </a:prstGeom>
                <a:noFill/>
              </p:spPr>
              <p:txBody>
                <a:bodyPr wrap="square">
                  <a:spAutoFit/>
                </a:bodyPr>
                <a:lstStyle/>
                <a:p>
                  <a:pPr algn="ctr"/>
                  <a:r>
                    <a:rPr lang="en-US" altLang="zh-TW" b="1" dirty="0"/>
                    <a:t>SNP_A-2131259</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BADA33A-EB85-B1B8-5A7E-5CD187BAA332}"/>
                        </a:ext>
                      </a:extLst>
                    </p:cNvPr>
                    <p:cNvSpPr txBox="1"/>
                    <p:nvPr/>
                  </p:nvSpPr>
                  <p:spPr>
                    <a:xfrm rot="16200000">
                      <a:off x="4090132" y="3699147"/>
                      <a:ext cx="1450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TW" sz="1400" b="0" i="1" smtClean="0">
                                    <a:latin typeface="Cambria Math" panose="02040503050406030204" pitchFamily="18" charset="0"/>
                                  </a:rPr>
                                </m:ctrlPr>
                              </m:funcPr>
                              <m:fName>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log</m:t>
                                    </m:r>
                                  </m:e>
                                  <m:sub>
                                    <m:r>
                                      <a:rPr lang="en-US" altLang="zh-TW" sz="1400" b="0" i="1" smtClean="0">
                                        <a:latin typeface="Cambria Math" panose="02040503050406030204" pitchFamily="18" charset="0"/>
                                      </a:rPr>
                                      <m:t>2</m:t>
                                    </m:r>
                                  </m:sub>
                                </m:sSub>
                              </m:fName>
                              <m:e>
                                <m:r>
                                  <a:rPr lang="en-US" altLang="zh-TW" sz="1400" b="0" i="1" smtClean="0">
                                    <a:latin typeface="Cambria Math" panose="02040503050406030204" pitchFamily="18" charset="0"/>
                                  </a:rPr>
                                  <m:t>𝑆𝑖𝑔𝑛𝑎𝑙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𝐵</m:t>
                                </m:r>
                              </m:e>
                            </m:func>
                          </m:oMath>
                        </m:oMathPara>
                      </a14:m>
                      <a:endParaRPr lang="zh-TW" altLang="en-US" sz="1400"/>
                    </a:p>
                  </p:txBody>
                </p:sp>
              </mc:Choice>
              <mc:Fallback xmlns="">
                <p:sp>
                  <p:nvSpPr>
                    <p:cNvPr id="18" name="文字方塊 17">
                      <a:extLst>
                        <a:ext uri="{FF2B5EF4-FFF2-40B4-BE49-F238E27FC236}">
                          <a16:creationId xmlns:a16="http://schemas.microsoft.com/office/drawing/2014/main" id="{8BADA33A-EB85-B1B8-5A7E-5CD187BAA332}"/>
                        </a:ext>
                      </a:extLst>
                    </p:cNvPr>
                    <p:cNvSpPr txBox="1">
                      <a:spLocks noRot="1" noChangeAspect="1" noMove="1" noResize="1" noEditPoints="1" noAdjustHandles="1" noChangeArrowheads="1" noChangeShapeType="1" noTextEdit="1"/>
                    </p:cNvSpPr>
                    <p:nvPr/>
                  </p:nvSpPr>
                  <p:spPr>
                    <a:xfrm rot="16200000">
                      <a:off x="4090132" y="3699147"/>
                      <a:ext cx="1450169" cy="307777"/>
                    </a:xfrm>
                    <a:prstGeom prst="rect">
                      <a:avLst/>
                    </a:prstGeom>
                    <a:blipFill>
                      <a:blip r:embed="rId18"/>
                      <a:stretch>
                        <a:fillRect t="-521" r="-35000"/>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id="{3FDBCC77-8E41-724D-7C8C-672FA53F7374}"/>
                    </a:ext>
                  </a:extLst>
                </p:cNvPr>
                <p:cNvGrpSpPr/>
                <p:nvPr/>
              </p:nvGrpSpPr>
              <p:grpSpPr>
                <a:xfrm>
                  <a:off x="5307670" y="5343289"/>
                  <a:ext cx="3177768" cy="352310"/>
                  <a:chOff x="5307670" y="5343289"/>
                  <a:chExt cx="3177768" cy="352310"/>
                </a:xfrm>
              </p:grpSpPr>
              <p:sp>
                <p:nvSpPr>
                  <p:cNvPr id="21" name="文字方塊 20">
                    <a:extLst>
                      <a:ext uri="{FF2B5EF4-FFF2-40B4-BE49-F238E27FC236}">
                        <a16:creationId xmlns:a16="http://schemas.microsoft.com/office/drawing/2014/main" id="{9F219FA4-694B-CF29-B20C-5E9BA5750276}"/>
                      </a:ext>
                    </a:extLst>
                  </p:cNvPr>
                  <p:cNvSpPr txBox="1"/>
                  <p:nvPr/>
                </p:nvSpPr>
                <p:spPr>
                  <a:xfrm>
                    <a:off x="5307670" y="5362153"/>
                    <a:ext cx="284471" cy="276999"/>
                  </a:xfrm>
                  <a:prstGeom prst="rect">
                    <a:avLst/>
                  </a:prstGeom>
                  <a:noFill/>
                </p:spPr>
                <p:txBody>
                  <a:bodyPr wrap="square">
                    <a:spAutoFit/>
                  </a:bodyPr>
                  <a:lstStyle/>
                  <a:p>
                    <a:r>
                      <a:rPr lang="en-US" altLang="zh-TW" sz="1200"/>
                      <a:t>0</a:t>
                    </a:r>
                    <a:endParaRPr lang="zh-TW" altLang="en-US" sz="1200"/>
                  </a:p>
                </p:txBody>
              </p:sp>
              <p:sp>
                <p:nvSpPr>
                  <p:cNvPr id="22" name="文字方塊 21">
                    <a:extLst>
                      <a:ext uri="{FF2B5EF4-FFF2-40B4-BE49-F238E27FC236}">
                        <a16:creationId xmlns:a16="http://schemas.microsoft.com/office/drawing/2014/main" id="{1E2787FC-1DCE-47A8-6AE1-B20D9CB4BB41}"/>
                      </a:ext>
                    </a:extLst>
                  </p:cNvPr>
                  <p:cNvSpPr txBox="1"/>
                  <p:nvPr/>
                </p:nvSpPr>
                <p:spPr>
                  <a:xfrm>
                    <a:off x="6129506" y="5352721"/>
                    <a:ext cx="496074" cy="342878"/>
                  </a:xfrm>
                  <a:prstGeom prst="rect">
                    <a:avLst/>
                  </a:prstGeom>
                  <a:noFill/>
                </p:spPr>
                <p:txBody>
                  <a:bodyPr wrap="square">
                    <a:spAutoFit/>
                  </a:bodyPr>
                  <a:lstStyle/>
                  <a:p>
                    <a:pPr algn="ctr"/>
                    <a:r>
                      <a:rPr lang="en-US" altLang="zh-TW" sz="1200"/>
                      <a:t>8.9</a:t>
                    </a:r>
                    <a:endParaRPr lang="zh-TW" altLang="en-US" sz="1200"/>
                  </a:p>
                </p:txBody>
              </p:sp>
              <p:sp>
                <p:nvSpPr>
                  <p:cNvPr id="24" name="文字方塊 23">
                    <a:extLst>
                      <a:ext uri="{FF2B5EF4-FFF2-40B4-BE49-F238E27FC236}">
                        <a16:creationId xmlns:a16="http://schemas.microsoft.com/office/drawing/2014/main" id="{403D03FA-191D-5D25-D947-57C5C53CDE22}"/>
                      </a:ext>
                    </a:extLst>
                  </p:cNvPr>
                  <p:cNvSpPr txBox="1"/>
                  <p:nvPr/>
                </p:nvSpPr>
                <p:spPr>
                  <a:xfrm>
                    <a:off x="7017540" y="5343289"/>
                    <a:ext cx="537800" cy="342878"/>
                  </a:xfrm>
                  <a:prstGeom prst="rect">
                    <a:avLst/>
                  </a:prstGeom>
                  <a:noFill/>
                </p:spPr>
                <p:txBody>
                  <a:bodyPr wrap="square">
                    <a:spAutoFit/>
                  </a:bodyPr>
                  <a:lstStyle/>
                  <a:p>
                    <a:pPr algn="ctr"/>
                    <a:r>
                      <a:rPr lang="en-US" altLang="zh-TW" sz="1200"/>
                      <a:t>9.9</a:t>
                    </a:r>
                    <a:endParaRPr lang="zh-TW" altLang="en-US" sz="1200"/>
                  </a:p>
                </p:txBody>
              </p:sp>
              <p:sp>
                <p:nvSpPr>
                  <p:cNvPr id="25" name="文字方塊 24">
                    <a:extLst>
                      <a:ext uri="{FF2B5EF4-FFF2-40B4-BE49-F238E27FC236}">
                        <a16:creationId xmlns:a16="http://schemas.microsoft.com/office/drawing/2014/main" id="{450347EA-9980-73E6-F4FF-A6984DBDDDC8}"/>
                      </a:ext>
                    </a:extLst>
                  </p:cNvPr>
                  <p:cNvSpPr txBox="1"/>
                  <p:nvPr/>
                </p:nvSpPr>
                <p:spPr>
                  <a:xfrm>
                    <a:off x="7890595" y="5343289"/>
                    <a:ext cx="594843" cy="342879"/>
                  </a:xfrm>
                  <a:prstGeom prst="rect">
                    <a:avLst/>
                  </a:prstGeom>
                  <a:noFill/>
                </p:spPr>
                <p:txBody>
                  <a:bodyPr wrap="square">
                    <a:spAutoFit/>
                  </a:bodyPr>
                  <a:lstStyle/>
                  <a:p>
                    <a:pPr algn="ctr"/>
                    <a:r>
                      <a:rPr lang="en-US" altLang="zh-TW" sz="1200"/>
                      <a:t>10.5</a:t>
                    </a:r>
                    <a:endParaRPr lang="zh-TW" altLang="en-US" sz="1200"/>
                  </a:p>
                </p:txBody>
              </p:sp>
            </p:grpSp>
            <p:grpSp>
              <p:nvGrpSpPr>
                <p:cNvPr id="31" name="群組 30">
                  <a:extLst>
                    <a:ext uri="{FF2B5EF4-FFF2-40B4-BE49-F238E27FC236}">
                      <a16:creationId xmlns:a16="http://schemas.microsoft.com/office/drawing/2014/main" id="{7BF1C693-310B-BC67-59C0-AFC16489A7C2}"/>
                    </a:ext>
                  </a:extLst>
                </p:cNvPr>
                <p:cNvGrpSpPr/>
                <p:nvPr/>
              </p:nvGrpSpPr>
              <p:grpSpPr>
                <a:xfrm rot="16200000">
                  <a:off x="3456932" y="3577427"/>
                  <a:ext cx="3352491" cy="342894"/>
                  <a:chOff x="5263217" y="5282052"/>
                  <a:chExt cx="3352491" cy="342894"/>
                </a:xfrm>
              </p:grpSpPr>
              <p:sp>
                <p:nvSpPr>
                  <p:cNvPr id="32" name="文字方塊 31">
                    <a:extLst>
                      <a:ext uri="{FF2B5EF4-FFF2-40B4-BE49-F238E27FC236}">
                        <a16:creationId xmlns:a16="http://schemas.microsoft.com/office/drawing/2014/main" id="{3493B753-02A4-5113-C803-4AB1FC4865FA}"/>
                      </a:ext>
                    </a:extLst>
                  </p:cNvPr>
                  <p:cNvSpPr txBox="1"/>
                  <p:nvPr/>
                </p:nvSpPr>
                <p:spPr>
                  <a:xfrm>
                    <a:off x="5263217" y="5338344"/>
                    <a:ext cx="284471" cy="277001"/>
                  </a:xfrm>
                  <a:prstGeom prst="rect">
                    <a:avLst/>
                  </a:prstGeom>
                  <a:noFill/>
                </p:spPr>
                <p:txBody>
                  <a:bodyPr wrap="square">
                    <a:spAutoFit/>
                  </a:bodyPr>
                  <a:lstStyle/>
                  <a:p>
                    <a:r>
                      <a:rPr lang="en-US" altLang="zh-TW" sz="1200"/>
                      <a:t>0</a:t>
                    </a:r>
                    <a:endParaRPr lang="zh-TW" altLang="en-US" sz="1200"/>
                  </a:p>
                </p:txBody>
              </p:sp>
              <p:sp>
                <p:nvSpPr>
                  <p:cNvPr id="33" name="文字方塊 32">
                    <a:extLst>
                      <a:ext uri="{FF2B5EF4-FFF2-40B4-BE49-F238E27FC236}">
                        <a16:creationId xmlns:a16="http://schemas.microsoft.com/office/drawing/2014/main" id="{B5BFA66C-862E-6ADE-46BB-7D3711BDFE1C}"/>
                      </a:ext>
                    </a:extLst>
                  </p:cNvPr>
                  <p:cNvSpPr txBox="1"/>
                  <p:nvPr/>
                </p:nvSpPr>
                <p:spPr>
                  <a:xfrm>
                    <a:off x="6122096" y="5282067"/>
                    <a:ext cx="496074" cy="342879"/>
                  </a:xfrm>
                  <a:prstGeom prst="rect">
                    <a:avLst/>
                  </a:prstGeom>
                  <a:noFill/>
                </p:spPr>
                <p:txBody>
                  <a:bodyPr wrap="square">
                    <a:spAutoFit/>
                  </a:bodyPr>
                  <a:lstStyle/>
                  <a:p>
                    <a:pPr algn="ctr"/>
                    <a:r>
                      <a:rPr lang="en-US" altLang="zh-TW" sz="1200"/>
                      <a:t>8.9</a:t>
                    </a:r>
                    <a:endParaRPr lang="zh-TW" altLang="en-US" sz="1200"/>
                  </a:p>
                </p:txBody>
              </p:sp>
              <p:sp>
                <p:nvSpPr>
                  <p:cNvPr id="34" name="文字方塊 33">
                    <a:extLst>
                      <a:ext uri="{FF2B5EF4-FFF2-40B4-BE49-F238E27FC236}">
                        <a16:creationId xmlns:a16="http://schemas.microsoft.com/office/drawing/2014/main" id="{435413E4-93A0-3517-85AC-A1C0FBCCEAAD}"/>
                      </a:ext>
                    </a:extLst>
                  </p:cNvPr>
                  <p:cNvSpPr txBox="1"/>
                  <p:nvPr/>
                </p:nvSpPr>
                <p:spPr>
                  <a:xfrm>
                    <a:off x="7078013" y="5282064"/>
                    <a:ext cx="537800" cy="342878"/>
                  </a:xfrm>
                  <a:prstGeom prst="rect">
                    <a:avLst/>
                  </a:prstGeom>
                  <a:noFill/>
                </p:spPr>
                <p:txBody>
                  <a:bodyPr wrap="square">
                    <a:spAutoFit/>
                  </a:bodyPr>
                  <a:lstStyle/>
                  <a:p>
                    <a:pPr algn="ctr"/>
                    <a:r>
                      <a:rPr lang="en-US" altLang="zh-TW" sz="1200"/>
                      <a:t>9.9</a:t>
                    </a:r>
                    <a:endParaRPr lang="zh-TW" altLang="en-US" sz="1200"/>
                  </a:p>
                </p:txBody>
              </p:sp>
              <p:sp>
                <p:nvSpPr>
                  <p:cNvPr id="35" name="文字方塊 34">
                    <a:extLst>
                      <a:ext uri="{FF2B5EF4-FFF2-40B4-BE49-F238E27FC236}">
                        <a16:creationId xmlns:a16="http://schemas.microsoft.com/office/drawing/2014/main" id="{2A4CE480-E2AC-0F99-D663-DD750072038D}"/>
                      </a:ext>
                    </a:extLst>
                  </p:cNvPr>
                  <p:cNvSpPr txBox="1"/>
                  <p:nvPr/>
                </p:nvSpPr>
                <p:spPr>
                  <a:xfrm>
                    <a:off x="7922375" y="5282052"/>
                    <a:ext cx="693333" cy="342879"/>
                  </a:xfrm>
                  <a:prstGeom prst="rect">
                    <a:avLst/>
                  </a:prstGeom>
                  <a:noFill/>
                </p:spPr>
                <p:txBody>
                  <a:bodyPr wrap="square">
                    <a:spAutoFit/>
                  </a:bodyPr>
                  <a:lstStyle/>
                  <a:p>
                    <a:pPr algn="ctr"/>
                    <a:r>
                      <a:rPr lang="en-US" altLang="zh-TW" sz="1200"/>
                      <a:t>10.5</a:t>
                    </a:r>
                    <a:endParaRPr lang="zh-TW" altLang="en-US" sz="1200"/>
                  </a:p>
                </p:txBody>
              </p:sp>
            </p:grpSp>
          </p:grpSp>
          <p:pic>
            <p:nvPicPr>
              <p:cNvPr id="39" name="圖片 38">
                <a:extLst>
                  <a:ext uri="{FF2B5EF4-FFF2-40B4-BE49-F238E27FC236}">
                    <a16:creationId xmlns:a16="http://schemas.microsoft.com/office/drawing/2014/main" id="{0F858A61-E96D-3E82-F4BA-F35A9B35B98D}"/>
                  </a:ext>
                </a:extLst>
              </p:cNvPr>
              <p:cNvPicPr>
                <a:picLocks noChangeAspect="1"/>
              </p:cNvPicPr>
              <p:nvPr/>
            </p:nvPicPr>
            <p:blipFill rotWithShape="1">
              <a:blip r:embed="rId16"/>
              <a:srcRect l="76505" t="8661" r="557" b="70772"/>
              <a:stretch/>
            </p:blipFill>
            <p:spPr>
              <a:xfrm>
                <a:off x="2867237" y="1396076"/>
                <a:ext cx="655764" cy="634606"/>
              </a:xfrm>
              <a:prstGeom prst="rect">
                <a:avLst/>
              </a:prstGeom>
            </p:spPr>
          </p:pic>
        </p:gr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B1C25E1-33D1-E0D9-A045-FD77B727E0D3}"/>
                    </a:ext>
                  </a:extLst>
                </p:cNvPr>
                <p:cNvSpPr txBox="1"/>
                <p:nvPr/>
              </p:nvSpPr>
              <p:spPr>
                <a:xfrm>
                  <a:off x="1770254" y="150909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𝟏</m:t>
                        </m:r>
                      </m:oMath>
                    </m:oMathPara>
                  </a14:m>
                  <a:endParaRPr lang="zh-TW" altLang="en-US" sz="900" b="1">
                    <a:solidFill>
                      <a:schemeClr val="tx1"/>
                    </a:solidFill>
                  </a:endParaRPr>
                </a:p>
              </p:txBody>
            </p:sp>
          </mc:Choice>
          <mc:Fallback xmlns="">
            <p:sp>
              <p:nvSpPr>
                <p:cNvPr id="42" name="文字方塊 41">
                  <a:extLst>
                    <a:ext uri="{FF2B5EF4-FFF2-40B4-BE49-F238E27FC236}">
                      <a16:creationId xmlns:a16="http://schemas.microsoft.com/office/drawing/2014/main" id="{AB1C25E1-33D1-E0D9-A045-FD77B727E0D3}"/>
                    </a:ext>
                  </a:extLst>
                </p:cNvPr>
                <p:cNvSpPr txBox="1">
                  <a:spLocks noRot="1" noChangeAspect="1" noMove="1" noResize="1" noEditPoints="1" noAdjustHandles="1" noChangeArrowheads="1" noChangeShapeType="1" noTextEdit="1"/>
                </p:cNvSpPr>
                <p:nvPr/>
              </p:nvSpPr>
              <p:spPr>
                <a:xfrm>
                  <a:off x="1770254" y="1509093"/>
                  <a:ext cx="579120" cy="230832"/>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788F2C90-F3A5-3725-8CEF-97024F702784}"/>
                    </a:ext>
                  </a:extLst>
                </p:cNvPr>
                <p:cNvSpPr txBox="1"/>
                <p:nvPr/>
              </p:nvSpPr>
              <p:spPr>
                <a:xfrm>
                  <a:off x="2601713" y="2138407"/>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𝟐</m:t>
                        </m:r>
                      </m:oMath>
                    </m:oMathPara>
                  </a14:m>
                  <a:endParaRPr lang="zh-TW" altLang="en-US" sz="900" b="1">
                    <a:solidFill>
                      <a:schemeClr val="tx1"/>
                    </a:solidFill>
                  </a:endParaRPr>
                </a:p>
              </p:txBody>
            </p:sp>
          </mc:Choice>
          <mc:Fallback xmlns="">
            <p:sp>
              <p:nvSpPr>
                <p:cNvPr id="44" name="文字方塊 43">
                  <a:extLst>
                    <a:ext uri="{FF2B5EF4-FFF2-40B4-BE49-F238E27FC236}">
                      <a16:creationId xmlns:a16="http://schemas.microsoft.com/office/drawing/2014/main" id="{788F2C90-F3A5-3725-8CEF-97024F702784}"/>
                    </a:ext>
                  </a:extLst>
                </p:cNvPr>
                <p:cNvSpPr txBox="1">
                  <a:spLocks noRot="1" noChangeAspect="1" noMove="1" noResize="1" noEditPoints="1" noAdjustHandles="1" noChangeArrowheads="1" noChangeShapeType="1" noTextEdit="1"/>
                </p:cNvSpPr>
                <p:nvPr/>
              </p:nvSpPr>
              <p:spPr>
                <a:xfrm>
                  <a:off x="2601713" y="2138407"/>
                  <a:ext cx="579120" cy="230832"/>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05EB66E-360A-3E3B-23A2-F3F09865728D}"/>
                    </a:ext>
                  </a:extLst>
                </p:cNvPr>
                <p:cNvSpPr txBox="1"/>
                <p:nvPr/>
              </p:nvSpPr>
              <p:spPr>
                <a:xfrm>
                  <a:off x="2905559" y="2941422"/>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𝟑</m:t>
                        </m:r>
                      </m:oMath>
                    </m:oMathPara>
                  </a14:m>
                  <a:endParaRPr lang="zh-TW" altLang="en-US" sz="900" b="1">
                    <a:solidFill>
                      <a:schemeClr val="tx1"/>
                    </a:solidFill>
                  </a:endParaRPr>
                </a:p>
              </p:txBody>
            </p:sp>
          </mc:Choice>
          <mc:Fallback xmlns="">
            <p:sp>
              <p:nvSpPr>
                <p:cNvPr id="45" name="文字方塊 44">
                  <a:extLst>
                    <a:ext uri="{FF2B5EF4-FFF2-40B4-BE49-F238E27FC236}">
                      <a16:creationId xmlns:a16="http://schemas.microsoft.com/office/drawing/2014/main" id="{205EB66E-360A-3E3B-23A2-F3F09865728D}"/>
                    </a:ext>
                  </a:extLst>
                </p:cNvPr>
                <p:cNvSpPr txBox="1">
                  <a:spLocks noRot="1" noChangeAspect="1" noMove="1" noResize="1" noEditPoints="1" noAdjustHandles="1" noChangeArrowheads="1" noChangeShapeType="1" noTextEdit="1"/>
                </p:cNvSpPr>
                <p:nvPr/>
              </p:nvSpPr>
              <p:spPr>
                <a:xfrm>
                  <a:off x="2905559" y="2941422"/>
                  <a:ext cx="579120" cy="230832"/>
                </a:xfrm>
                <a:prstGeom prst="rect">
                  <a:avLst/>
                </a:prstGeom>
                <a:blipFill>
                  <a:blip r:embed="rId21"/>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6725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Chip Spec Parameters Setup</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40</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2" name="圖片 1">
            <a:extLst>
              <a:ext uri="{FF2B5EF4-FFF2-40B4-BE49-F238E27FC236}">
                <a16:creationId xmlns:a16="http://schemas.microsoft.com/office/drawing/2014/main" id="{402EBF78-BCD8-5834-B5A6-C39C1503B5EB}"/>
              </a:ext>
            </a:extLst>
          </p:cNvPr>
          <p:cNvPicPr>
            <a:picLocks noChangeAspect="1"/>
          </p:cNvPicPr>
          <p:nvPr/>
        </p:nvPicPr>
        <p:blipFill>
          <a:blip r:embed="rId2"/>
          <a:stretch>
            <a:fillRect/>
          </a:stretch>
        </p:blipFill>
        <p:spPr>
          <a:xfrm>
            <a:off x="252903" y="2074656"/>
            <a:ext cx="3208658" cy="4222271"/>
          </a:xfrm>
          <a:prstGeom prst="rect">
            <a:avLst/>
          </a:prstGeom>
        </p:spPr>
      </p:pic>
      <p:pic>
        <p:nvPicPr>
          <p:cNvPr id="11" name="圖片 10">
            <a:extLst>
              <a:ext uri="{FF2B5EF4-FFF2-40B4-BE49-F238E27FC236}">
                <a16:creationId xmlns:a16="http://schemas.microsoft.com/office/drawing/2014/main" id="{8BF3C8B4-9911-5FFC-0128-3C3470A01436}"/>
              </a:ext>
            </a:extLst>
          </p:cNvPr>
          <p:cNvPicPr>
            <a:picLocks noChangeAspect="1"/>
          </p:cNvPicPr>
          <p:nvPr/>
        </p:nvPicPr>
        <p:blipFill>
          <a:blip r:embed="rId3"/>
          <a:stretch>
            <a:fillRect/>
          </a:stretch>
        </p:blipFill>
        <p:spPr>
          <a:xfrm>
            <a:off x="4829716" y="1711864"/>
            <a:ext cx="2623150" cy="4585063"/>
          </a:xfrm>
          <a:prstGeom prst="rect">
            <a:avLst/>
          </a:prstGeom>
        </p:spPr>
      </p:pic>
      <p:pic>
        <p:nvPicPr>
          <p:cNvPr id="13" name="圖片 12">
            <a:extLst>
              <a:ext uri="{FF2B5EF4-FFF2-40B4-BE49-F238E27FC236}">
                <a16:creationId xmlns:a16="http://schemas.microsoft.com/office/drawing/2014/main" id="{777A6898-4C78-D716-C90B-B5A50DD0FDDA}"/>
              </a:ext>
            </a:extLst>
          </p:cNvPr>
          <p:cNvPicPr>
            <a:picLocks noChangeAspect="1"/>
          </p:cNvPicPr>
          <p:nvPr/>
        </p:nvPicPr>
        <p:blipFill>
          <a:blip r:embed="rId4"/>
          <a:stretch>
            <a:fillRect/>
          </a:stretch>
        </p:blipFill>
        <p:spPr>
          <a:xfrm>
            <a:off x="7452866" y="2978961"/>
            <a:ext cx="1691134" cy="3317966"/>
          </a:xfrm>
          <a:prstGeom prst="rect">
            <a:avLst/>
          </a:prstGeom>
        </p:spPr>
      </p:pic>
      <p:pic>
        <p:nvPicPr>
          <p:cNvPr id="15" name="圖片 14">
            <a:extLst>
              <a:ext uri="{FF2B5EF4-FFF2-40B4-BE49-F238E27FC236}">
                <a16:creationId xmlns:a16="http://schemas.microsoft.com/office/drawing/2014/main" id="{1B698842-393F-7372-8F20-B2F1F908C0A1}"/>
              </a:ext>
            </a:extLst>
          </p:cNvPr>
          <p:cNvPicPr>
            <a:picLocks noChangeAspect="1"/>
          </p:cNvPicPr>
          <p:nvPr/>
        </p:nvPicPr>
        <p:blipFill>
          <a:blip r:embed="rId5"/>
          <a:stretch>
            <a:fillRect/>
          </a:stretch>
        </p:blipFill>
        <p:spPr>
          <a:xfrm>
            <a:off x="3257265" y="2351944"/>
            <a:ext cx="1738000" cy="3944983"/>
          </a:xfrm>
          <a:prstGeom prst="rect">
            <a:avLst/>
          </a:prstGeom>
        </p:spPr>
      </p:pic>
      <p:pic>
        <p:nvPicPr>
          <p:cNvPr id="17" name="圖片 16">
            <a:extLst>
              <a:ext uri="{FF2B5EF4-FFF2-40B4-BE49-F238E27FC236}">
                <a16:creationId xmlns:a16="http://schemas.microsoft.com/office/drawing/2014/main" id="{B8EAD4A2-E8FB-F5F0-EDD0-BF935FF7EC59}"/>
              </a:ext>
            </a:extLst>
          </p:cNvPr>
          <p:cNvPicPr>
            <a:picLocks noChangeAspect="1"/>
          </p:cNvPicPr>
          <p:nvPr/>
        </p:nvPicPr>
        <p:blipFill>
          <a:blip r:embed="rId6"/>
          <a:stretch>
            <a:fillRect/>
          </a:stretch>
        </p:blipFill>
        <p:spPr>
          <a:xfrm>
            <a:off x="6412233" y="1300705"/>
            <a:ext cx="3577334" cy="2089416"/>
          </a:xfrm>
          <a:prstGeom prst="rect">
            <a:avLst/>
          </a:prstGeom>
        </p:spPr>
      </p:pic>
    </p:spTree>
    <p:extLst>
      <p:ext uri="{BB962C8B-B14F-4D97-AF65-F5344CB8AC3E}">
        <p14:creationId xmlns:p14="http://schemas.microsoft.com/office/powerpoint/2010/main" val="256657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Bugfix for wrong </a:t>
            </a:r>
            <a:r>
              <a:rPr lang="en-US" altLang="zh-TW" dirty="0" err="1"/>
              <a:t>nms_count</a:t>
            </a:r>
            <a:r>
              <a:rPr lang="zh-TW" altLang="en-US" dirty="0"/>
              <a:t> </a:t>
            </a:r>
            <a:r>
              <a:rPr lang="en-US" altLang="zh-TW" dirty="0"/>
              <a:t>(WARNING for S1C)</a:t>
            </a:r>
          </a:p>
          <a:p>
            <a:pPr lvl="2"/>
            <a:r>
              <a:rPr lang="en-US" altLang="zh-TW" dirty="0"/>
              <a:t>Original</a:t>
            </a:r>
          </a:p>
          <a:p>
            <a:pPr lvl="2"/>
            <a:endParaRPr lang="en-US" altLang="zh-TW" dirty="0"/>
          </a:p>
          <a:p>
            <a:pPr marL="0" indent="0">
              <a:buNone/>
            </a:pPr>
            <a:endParaRPr lang="en-US" altLang="zh-TW" dirty="0"/>
          </a:p>
          <a:p>
            <a:pPr lvl="1"/>
            <a:r>
              <a:rPr lang="en-US" altLang="zh-TW" dirty="0"/>
              <a:t>Noise influence (WARNING for Y2B)</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41</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8" name="圖片 7">
            <a:extLst>
              <a:ext uri="{FF2B5EF4-FFF2-40B4-BE49-F238E27FC236}">
                <a16:creationId xmlns:a16="http://schemas.microsoft.com/office/drawing/2014/main" id="{B30C62CA-4837-8871-B73B-7AA1418E4B83}"/>
              </a:ext>
            </a:extLst>
          </p:cNvPr>
          <p:cNvPicPr>
            <a:picLocks noChangeAspect="1"/>
          </p:cNvPicPr>
          <p:nvPr/>
        </p:nvPicPr>
        <p:blipFill>
          <a:blip r:embed="rId2"/>
          <a:stretch>
            <a:fillRect/>
          </a:stretch>
        </p:blipFill>
        <p:spPr>
          <a:xfrm>
            <a:off x="0" y="2457437"/>
            <a:ext cx="9144000" cy="594624"/>
          </a:xfrm>
          <a:prstGeom prst="rect">
            <a:avLst/>
          </a:prstGeom>
        </p:spPr>
      </p:pic>
      <p:pic>
        <p:nvPicPr>
          <p:cNvPr id="10" name="圖片 9" descr="一張含有 文字, 門 的圖片&#10;&#10;自動產生的描述">
            <a:extLst>
              <a:ext uri="{FF2B5EF4-FFF2-40B4-BE49-F238E27FC236}">
                <a16:creationId xmlns:a16="http://schemas.microsoft.com/office/drawing/2014/main" id="{14BBC637-042D-C29F-54A2-1A01D6E8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255" y="3457876"/>
            <a:ext cx="4225490" cy="3383888"/>
          </a:xfrm>
          <a:prstGeom prst="rect">
            <a:avLst/>
          </a:prstGeom>
        </p:spPr>
      </p:pic>
    </p:spTree>
    <p:extLst>
      <p:ext uri="{BB962C8B-B14F-4D97-AF65-F5344CB8AC3E}">
        <p14:creationId xmlns:p14="http://schemas.microsoft.com/office/powerpoint/2010/main" val="4269624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42</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Rescue mechanism for gridding bad </a:t>
            </a:r>
            <a:r>
              <a:rPr lang="en-US" altLang="zh-TW" sz="1600" dirty="0" err="1"/>
              <a:t>fov</a:t>
            </a:r>
            <a:r>
              <a:rPr lang="en-US" altLang="zh-TW" sz="1600" dirty="0"/>
              <a:t> (for erosion).</a:t>
            </a:r>
          </a:p>
        </p:txBody>
      </p:sp>
      <p:pic>
        <p:nvPicPr>
          <p:cNvPr id="8" name="圖片 7">
            <a:extLst>
              <a:ext uri="{FF2B5EF4-FFF2-40B4-BE49-F238E27FC236}">
                <a16:creationId xmlns:a16="http://schemas.microsoft.com/office/drawing/2014/main" id="{36B54EC7-722D-448B-A515-FBA3E9ECA664}"/>
              </a:ext>
            </a:extLst>
          </p:cNvPr>
          <p:cNvPicPr>
            <a:picLocks noChangeAspect="1"/>
          </p:cNvPicPr>
          <p:nvPr/>
        </p:nvPicPr>
        <p:blipFill>
          <a:blip r:embed="rId2"/>
          <a:stretch>
            <a:fillRect/>
          </a:stretch>
        </p:blipFill>
        <p:spPr>
          <a:xfrm>
            <a:off x="123563" y="1841672"/>
            <a:ext cx="4262166" cy="4467270"/>
          </a:xfrm>
          <a:prstGeom prst="rect">
            <a:avLst/>
          </a:prstGeom>
        </p:spPr>
      </p:pic>
      <p:pic>
        <p:nvPicPr>
          <p:cNvPr id="14" name="圖片 13">
            <a:extLst>
              <a:ext uri="{FF2B5EF4-FFF2-40B4-BE49-F238E27FC236}">
                <a16:creationId xmlns:a16="http://schemas.microsoft.com/office/drawing/2014/main" id="{B5BE4057-974F-4FF6-8658-3F7DF9221B09}"/>
              </a:ext>
            </a:extLst>
          </p:cNvPr>
          <p:cNvPicPr>
            <a:picLocks noChangeAspect="1"/>
          </p:cNvPicPr>
          <p:nvPr/>
        </p:nvPicPr>
        <p:blipFill>
          <a:blip r:embed="rId3"/>
          <a:stretch>
            <a:fillRect/>
          </a:stretch>
        </p:blipFill>
        <p:spPr>
          <a:xfrm>
            <a:off x="4511970" y="3398493"/>
            <a:ext cx="4464808" cy="3042508"/>
          </a:xfrm>
          <a:prstGeom prst="rect">
            <a:avLst/>
          </a:prstGeom>
        </p:spPr>
      </p:pic>
      <p:pic>
        <p:nvPicPr>
          <p:cNvPr id="12" name="圖片 11">
            <a:extLst>
              <a:ext uri="{FF2B5EF4-FFF2-40B4-BE49-F238E27FC236}">
                <a16:creationId xmlns:a16="http://schemas.microsoft.com/office/drawing/2014/main" id="{CA1392AA-A264-4C01-94A1-BB84E2859648}"/>
              </a:ext>
            </a:extLst>
          </p:cNvPr>
          <p:cNvPicPr>
            <a:picLocks noChangeAspect="1"/>
          </p:cNvPicPr>
          <p:nvPr/>
        </p:nvPicPr>
        <p:blipFill>
          <a:blip r:embed="rId4"/>
          <a:stretch>
            <a:fillRect/>
          </a:stretch>
        </p:blipFill>
        <p:spPr>
          <a:xfrm>
            <a:off x="4511970" y="1851197"/>
            <a:ext cx="4464808" cy="3042508"/>
          </a:xfrm>
          <a:prstGeom prst="rect">
            <a:avLst/>
          </a:prstGeom>
        </p:spPr>
      </p:pic>
    </p:spTree>
    <p:extLst>
      <p:ext uri="{BB962C8B-B14F-4D97-AF65-F5344CB8AC3E}">
        <p14:creationId xmlns:p14="http://schemas.microsoft.com/office/powerpoint/2010/main" val="694851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43</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PGD Images Processing.</a:t>
            </a:r>
          </a:p>
        </p:txBody>
      </p:sp>
      <p:pic>
        <p:nvPicPr>
          <p:cNvPr id="3" name="圖片 2">
            <a:extLst>
              <a:ext uri="{FF2B5EF4-FFF2-40B4-BE49-F238E27FC236}">
                <a16:creationId xmlns:a16="http://schemas.microsoft.com/office/drawing/2014/main" id="{168E3877-38F8-4025-9526-34A69EC32D9A}"/>
              </a:ext>
            </a:extLst>
          </p:cNvPr>
          <p:cNvPicPr>
            <a:picLocks noChangeAspect="1"/>
          </p:cNvPicPr>
          <p:nvPr/>
        </p:nvPicPr>
        <p:blipFill rotWithShape="1">
          <a:blip r:embed="rId2"/>
          <a:srcRect b="25417"/>
          <a:stretch/>
        </p:blipFill>
        <p:spPr>
          <a:xfrm>
            <a:off x="3849553" y="1184870"/>
            <a:ext cx="4969144" cy="5114925"/>
          </a:xfrm>
          <a:prstGeom prst="rect">
            <a:avLst/>
          </a:prstGeom>
        </p:spPr>
      </p:pic>
      <p:pic>
        <p:nvPicPr>
          <p:cNvPr id="9" name="圖片 8">
            <a:extLst>
              <a:ext uri="{FF2B5EF4-FFF2-40B4-BE49-F238E27FC236}">
                <a16:creationId xmlns:a16="http://schemas.microsoft.com/office/drawing/2014/main" id="{FE9C26FE-560E-4685-8CE7-BA600E8F6B7E}"/>
              </a:ext>
            </a:extLst>
          </p:cNvPr>
          <p:cNvPicPr>
            <a:picLocks noChangeAspect="1"/>
          </p:cNvPicPr>
          <p:nvPr/>
        </p:nvPicPr>
        <p:blipFill>
          <a:blip r:embed="rId3"/>
          <a:stretch>
            <a:fillRect/>
          </a:stretch>
        </p:blipFill>
        <p:spPr>
          <a:xfrm>
            <a:off x="657225" y="3262312"/>
            <a:ext cx="3095625" cy="2200275"/>
          </a:xfrm>
          <a:prstGeom prst="rect">
            <a:avLst/>
          </a:prstGeom>
        </p:spPr>
      </p:pic>
    </p:spTree>
    <p:extLst>
      <p:ext uri="{BB962C8B-B14F-4D97-AF65-F5344CB8AC3E}">
        <p14:creationId xmlns:p14="http://schemas.microsoft.com/office/powerpoint/2010/main" val="579172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44</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latin typeface="Calibri" panose="020F0502020204030204" pitchFamily="34" charset="0"/>
                <a:ea typeface="Calibri" panose="020F0502020204030204" pitchFamily="34" charset="0"/>
                <a:cs typeface="Calibri" panose="020F0502020204030204" pitchFamily="34" charset="0"/>
              </a:rPr>
              <a:t>Summit Grid checking support.</a:t>
            </a: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5689FCEC-C613-9A11-4BA0-A67862C856FD}"/>
              </a:ext>
            </a:extLst>
          </p:cNvPr>
          <p:cNvPicPr>
            <a:picLocks noChangeAspect="1"/>
          </p:cNvPicPr>
          <p:nvPr/>
        </p:nvPicPr>
        <p:blipFill>
          <a:blip r:embed="rId3"/>
          <a:stretch>
            <a:fillRect/>
          </a:stretch>
        </p:blipFill>
        <p:spPr>
          <a:xfrm>
            <a:off x="-33464" y="1919811"/>
            <a:ext cx="4593100" cy="4799589"/>
          </a:xfrm>
          <a:prstGeom prst="rect">
            <a:avLst/>
          </a:prstGeom>
        </p:spPr>
      </p:pic>
      <p:pic>
        <p:nvPicPr>
          <p:cNvPr id="11" name="圖片 10">
            <a:extLst>
              <a:ext uri="{FF2B5EF4-FFF2-40B4-BE49-F238E27FC236}">
                <a16:creationId xmlns:a16="http://schemas.microsoft.com/office/drawing/2014/main" id="{653EAFAD-1420-16AC-28FF-E4EB858AF98A}"/>
              </a:ext>
            </a:extLst>
          </p:cNvPr>
          <p:cNvPicPr>
            <a:picLocks noChangeAspect="1"/>
          </p:cNvPicPr>
          <p:nvPr/>
        </p:nvPicPr>
        <p:blipFill>
          <a:blip r:embed="rId4"/>
          <a:stretch>
            <a:fillRect/>
          </a:stretch>
        </p:blipFill>
        <p:spPr>
          <a:xfrm>
            <a:off x="4554776" y="1919811"/>
            <a:ext cx="4594069" cy="4800600"/>
          </a:xfrm>
          <a:prstGeom prst="rect">
            <a:avLst/>
          </a:prstGeom>
        </p:spPr>
      </p:pic>
      <p:sp>
        <p:nvSpPr>
          <p:cNvPr id="13" name="文字方塊 12">
            <a:extLst>
              <a:ext uri="{FF2B5EF4-FFF2-40B4-BE49-F238E27FC236}">
                <a16:creationId xmlns:a16="http://schemas.microsoft.com/office/drawing/2014/main" id="{7E4D92A8-C4DF-A194-A5EA-E4C13252C5A1}"/>
              </a:ext>
            </a:extLst>
          </p:cNvPr>
          <p:cNvSpPr txBox="1"/>
          <p:nvPr/>
        </p:nvSpPr>
        <p:spPr>
          <a:xfrm>
            <a:off x="1692933" y="1807089"/>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AM1E</a:t>
            </a:r>
            <a:endParaRPr lang="zh-TW" altLang="en-US" sz="2400" b="1" dirty="0">
              <a:solidFill>
                <a:srgbClr val="FF0000"/>
              </a:solidFill>
            </a:endParaRPr>
          </a:p>
        </p:txBody>
      </p:sp>
      <p:sp>
        <p:nvSpPr>
          <p:cNvPr id="14" name="文字方塊 13">
            <a:extLst>
              <a:ext uri="{FF2B5EF4-FFF2-40B4-BE49-F238E27FC236}">
                <a16:creationId xmlns:a16="http://schemas.microsoft.com/office/drawing/2014/main" id="{92016E85-67E0-1EE2-D4B4-442C6018213A}"/>
              </a:ext>
            </a:extLst>
          </p:cNvPr>
          <p:cNvSpPr txBox="1"/>
          <p:nvPr/>
        </p:nvSpPr>
        <p:spPr>
          <a:xfrm>
            <a:off x="6486346" y="1807088"/>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AM3</a:t>
            </a:r>
            <a:endParaRPr lang="zh-TW" altLang="en-US" sz="2400" b="1" dirty="0">
              <a:solidFill>
                <a:srgbClr val="FF0000"/>
              </a:solidFill>
            </a:endParaRPr>
          </a:p>
        </p:txBody>
      </p:sp>
    </p:spTree>
    <p:extLst>
      <p:ext uri="{BB962C8B-B14F-4D97-AF65-F5344CB8AC3E}">
        <p14:creationId xmlns:p14="http://schemas.microsoft.com/office/powerpoint/2010/main" val="131411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45</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14" name="圖片 13" descr="一張含有 文字, 夜空 的圖片&#10;&#10;自動產生的描述">
            <a:extLst>
              <a:ext uri="{FF2B5EF4-FFF2-40B4-BE49-F238E27FC236}">
                <a16:creationId xmlns:a16="http://schemas.microsoft.com/office/drawing/2014/main" id="{40FB236B-E200-49DF-AE04-122A9008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50" y="1323689"/>
            <a:ext cx="5638800" cy="4514850"/>
          </a:xfrm>
          <a:prstGeom prst="rect">
            <a:avLst/>
          </a:prstGeom>
        </p:spPr>
      </p:pic>
      <p:pic>
        <p:nvPicPr>
          <p:cNvPr id="9" name="圖片 8" descr="一張含有 夜晚, 星星, 室外物品, 夜空 的圖片&#10;&#10;自動產生的描述">
            <a:extLst>
              <a:ext uri="{FF2B5EF4-FFF2-40B4-BE49-F238E27FC236}">
                <a16:creationId xmlns:a16="http://schemas.microsoft.com/office/drawing/2014/main" id="{54270E0B-720B-478E-9044-0CEB4E437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 y="1779773"/>
            <a:ext cx="5638749" cy="4515665"/>
          </a:xfrm>
          <a:prstGeom prst="rect">
            <a:avLst/>
          </a:prstGeom>
        </p:spPr>
      </p:pic>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1513E56B-DF88-E597-B8BE-3522EFAFC101}"/>
              </a:ext>
            </a:extLst>
          </p:cNvPr>
          <p:cNvPicPr>
            <a:picLocks noChangeAspect="1"/>
          </p:cNvPicPr>
          <p:nvPr/>
        </p:nvPicPr>
        <p:blipFill rotWithShape="1">
          <a:blip r:embed="rId6"/>
          <a:srcRect l="2468"/>
          <a:stretch/>
        </p:blipFill>
        <p:spPr>
          <a:xfrm>
            <a:off x="4833234" y="1012660"/>
            <a:ext cx="4310766" cy="590580"/>
          </a:xfrm>
          <a:prstGeom prst="rect">
            <a:avLst/>
          </a:prstGeom>
        </p:spPr>
      </p:pic>
    </p:spTree>
    <p:extLst>
      <p:ext uri="{BB962C8B-B14F-4D97-AF65-F5344CB8AC3E}">
        <p14:creationId xmlns:p14="http://schemas.microsoft.com/office/powerpoint/2010/main" val="2145390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46</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8" name="圖片 7" descr="一張含有 夜晚, 室外物品, 星星, 黑暗 的圖片&#10;&#10;自動產生的描述">
            <a:extLst>
              <a:ext uri="{FF2B5EF4-FFF2-40B4-BE49-F238E27FC236}">
                <a16:creationId xmlns:a16="http://schemas.microsoft.com/office/drawing/2014/main" id="{50FF6EFF-22E2-47F8-A7ED-8B4A5F18B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82659"/>
            <a:ext cx="5640586" cy="4517136"/>
          </a:xfrm>
          <a:prstGeom prst="rect">
            <a:avLst/>
          </a:prstGeom>
        </p:spPr>
      </p:pic>
      <p:pic>
        <p:nvPicPr>
          <p:cNvPr id="11" name="圖片 10">
            <a:extLst>
              <a:ext uri="{FF2B5EF4-FFF2-40B4-BE49-F238E27FC236}">
                <a16:creationId xmlns:a16="http://schemas.microsoft.com/office/drawing/2014/main" id="{BD0A3EFE-A071-4330-9F34-CD3E67768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13" name="群組 12">
            <a:extLst>
              <a:ext uri="{FF2B5EF4-FFF2-40B4-BE49-F238E27FC236}">
                <a16:creationId xmlns:a16="http://schemas.microsoft.com/office/drawing/2014/main" id="{5F854A4D-AFC2-9E73-4EDB-6CF2D3155BB5}"/>
              </a:ext>
            </a:extLst>
          </p:cNvPr>
          <p:cNvGrpSpPr/>
          <p:nvPr/>
        </p:nvGrpSpPr>
        <p:grpSpPr>
          <a:xfrm>
            <a:off x="4644513" y="921705"/>
            <a:ext cx="4503005" cy="1224639"/>
            <a:chOff x="4644513" y="921705"/>
            <a:chExt cx="4503005" cy="1224639"/>
          </a:xfrm>
        </p:grpSpPr>
        <p:sp>
          <p:nvSpPr>
            <p:cNvPr id="12" name="矩形 11">
              <a:extLst>
                <a:ext uri="{FF2B5EF4-FFF2-40B4-BE49-F238E27FC236}">
                  <a16:creationId xmlns:a16="http://schemas.microsoft.com/office/drawing/2014/main" id="{7B6578D7-81BC-828B-5A71-EA7665FE99D1}"/>
                </a:ext>
              </a:extLst>
            </p:cNvPr>
            <p:cNvSpPr/>
            <p:nvPr/>
          </p:nvSpPr>
          <p:spPr>
            <a:xfrm>
              <a:off x="8229600" y="921705"/>
              <a:ext cx="914400" cy="655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F32401D0-CA02-FA27-F73B-12AAE447747A}"/>
                </a:ext>
              </a:extLst>
            </p:cNvPr>
            <p:cNvGrpSpPr/>
            <p:nvPr/>
          </p:nvGrpSpPr>
          <p:grpSpPr>
            <a:xfrm>
              <a:off x="4644513" y="933943"/>
              <a:ext cx="4503005" cy="1212401"/>
              <a:chOff x="4565426" y="1161030"/>
              <a:chExt cx="4503005" cy="1212401"/>
            </a:xfrm>
          </p:grpSpPr>
          <p:pic>
            <p:nvPicPr>
              <p:cNvPr id="9" name="圖片 8">
                <a:extLst>
                  <a:ext uri="{FF2B5EF4-FFF2-40B4-BE49-F238E27FC236}">
                    <a16:creationId xmlns:a16="http://schemas.microsoft.com/office/drawing/2014/main" id="{A5F2854C-52B0-7BD9-6A0D-AB2BE4495547}"/>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19EF52ED-2D8B-9625-08D4-6069F89CC5A9}"/>
                  </a:ext>
                </a:extLst>
              </p:cNvPr>
              <p:cNvPicPr>
                <a:picLocks noChangeAspect="1"/>
              </p:cNvPicPr>
              <p:nvPr/>
            </p:nvPicPr>
            <p:blipFill>
              <a:blip r:embed="rId5"/>
              <a:stretch>
                <a:fillRect/>
              </a:stretch>
            </p:blipFill>
            <p:spPr>
              <a:xfrm>
                <a:off x="4565427" y="1851778"/>
                <a:ext cx="4503004" cy="521653"/>
              </a:xfrm>
              <a:prstGeom prst="rect">
                <a:avLst/>
              </a:prstGeom>
            </p:spPr>
          </p:pic>
        </p:grpSp>
      </p:grpSp>
    </p:spTree>
    <p:extLst>
      <p:ext uri="{BB962C8B-B14F-4D97-AF65-F5344CB8AC3E}">
        <p14:creationId xmlns:p14="http://schemas.microsoft.com/office/powerpoint/2010/main" val="3327896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文字, 電子用品 的圖片&#10;&#10;自動產生的描述">
            <a:extLst>
              <a:ext uri="{FF2B5EF4-FFF2-40B4-BE49-F238E27FC236}">
                <a16:creationId xmlns:a16="http://schemas.microsoft.com/office/drawing/2014/main" id="{543C7BBE-BDFB-4F01-A03C-5294C9D76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47</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F97EE36C-21F9-F11C-E092-CB5351546F63}"/>
              </a:ext>
            </a:extLst>
          </p:cNvPr>
          <p:cNvPicPr>
            <a:picLocks noChangeAspect="1"/>
          </p:cNvPicPr>
          <p:nvPr/>
        </p:nvPicPr>
        <p:blipFill rotWithShape="1">
          <a:blip r:embed="rId5"/>
          <a:srcRect l="2468"/>
          <a:stretch/>
        </p:blipFill>
        <p:spPr>
          <a:xfrm>
            <a:off x="4635309" y="1447082"/>
            <a:ext cx="4310766" cy="590580"/>
          </a:xfrm>
          <a:prstGeom prst="rect">
            <a:avLst/>
          </a:prstGeom>
        </p:spPr>
      </p:pic>
    </p:spTree>
    <p:extLst>
      <p:ext uri="{BB962C8B-B14F-4D97-AF65-F5344CB8AC3E}">
        <p14:creationId xmlns:p14="http://schemas.microsoft.com/office/powerpoint/2010/main" val="4160697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48</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9" name="圖片 8" descr="一張含有 文字, 電子用品 的圖片&#10;&#10;自動產生的描述">
            <a:extLst>
              <a:ext uri="{FF2B5EF4-FFF2-40B4-BE49-F238E27FC236}">
                <a16:creationId xmlns:a16="http://schemas.microsoft.com/office/drawing/2014/main" id="{5EDD2BBB-1546-4BEF-BEDB-7CAEE18D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pic>
        <p:nvPicPr>
          <p:cNvPr id="11" name="圖片 10">
            <a:extLst>
              <a:ext uri="{FF2B5EF4-FFF2-40B4-BE49-F238E27FC236}">
                <a16:creationId xmlns:a16="http://schemas.microsoft.com/office/drawing/2014/main" id="{86E19F18-FF71-4EF2-99B2-16B3D3CC82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2" name="群組 1">
            <a:extLst>
              <a:ext uri="{FF2B5EF4-FFF2-40B4-BE49-F238E27FC236}">
                <a16:creationId xmlns:a16="http://schemas.microsoft.com/office/drawing/2014/main" id="{08E63DCD-35BC-8755-C94C-1B38584FDB8A}"/>
              </a:ext>
            </a:extLst>
          </p:cNvPr>
          <p:cNvGrpSpPr/>
          <p:nvPr/>
        </p:nvGrpSpPr>
        <p:grpSpPr>
          <a:xfrm>
            <a:off x="4565426" y="1161030"/>
            <a:ext cx="4503005" cy="1212401"/>
            <a:chOff x="4565426" y="1161030"/>
            <a:chExt cx="4503005" cy="1212401"/>
          </a:xfrm>
        </p:grpSpPr>
        <p:pic>
          <p:nvPicPr>
            <p:cNvPr id="8" name="圖片 7">
              <a:extLst>
                <a:ext uri="{FF2B5EF4-FFF2-40B4-BE49-F238E27FC236}">
                  <a16:creationId xmlns:a16="http://schemas.microsoft.com/office/drawing/2014/main" id="{67E99B98-8926-F0E5-8DB4-73684DC4DF54}"/>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B65BCF13-6AA4-490C-C28A-345CEFB76E77}"/>
                </a:ext>
              </a:extLst>
            </p:cNvPr>
            <p:cNvPicPr>
              <a:picLocks noChangeAspect="1"/>
            </p:cNvPicPr>
            <p:nvPr/>
          </p:nvPicPr>
          <p:blipFill>
            <a:blip r:embed="rId5"/>
            <a:stretch>
              <a:fillRect/>
            </a:stretch>
          </p:blipFill>
          <p:spPr>
            <a:xfrm>
              <a:off x="4565427" y="1851778"/>
              <a:ext cx="4503004" cy="521653"/>
            </a:xfrm>
            <a:prstGeom prst="rect">
              <a:avLst/>
            </a:prstGeom>
          </p:spPr>
        </p:pic>
      </p:grpSp>
    </p:spTree>
    <p:extLst>
      <p:ext uri="{BB962C8B-B14F-4D97-AF65-F5344CB8AC3E}">
        <p14:creationId xmlns:p14="http://schemas.microsoft.com/office/powerpoint/2010/main" val="17968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49</a:t>
            </a:fld>
            <a:endParaRPr lang="zh-TW" altLang="en-US" dirty="0"/>
          </a:p>
        </p:txBody>
      </p:sp>
      <p:grpSp>
        <p:nvGrpSpPr>
          <p:cNvPr id="7" name="群組 6">
            <a:extLst>
              <a:ext uri="{FF2B5EF4-FFF2-40B4-BE49-F238E27FC236}">
                <a16:creationId xmlns:a16="http://schemas.microsoft.com/office/drawing/2014/main" id="{2859180E-513D-4BD0-8141-BFF5632570DA}"/>
              </a:ext>
            </a:extLst>
          </p:cNvPr>
          <p:cNvGrpSpPr/>
          <p:nvPr/>
        </p:nvGrpSpPr>
        <p:grpSpPr>
          <a:xfrm>
            <a:off x="1917284" y="1930983"/>
            <a:ext cx="3127805" cy="2329460"/>
            <a:chOff x="87397" y="2825529"/>
            <a:chExt cx="4546023" cy="3385694"/>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87397" y="2825529"/>
              <a:ext cx="4546023" cy="3385694"/>
              <a:chOff x="87397" y="2825529"/>
              <a:chExt cx="4546023" cy="3385694"/>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012616" y="2825529"/>
                <a:ext cx="1269442" cy="46357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639292" y="3628595"/>
              <a:ext cx="1886095" cy="4473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(-0.97, 3.45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A89539E3-E4CF-435A-9535-047B05BB978F}"/>
              </a:ext>
            </a:extLst>
          </p:cNvPr>
          <p:cNvGrpSpPr/>
          <p:nvPr/>
        </p:nvGrpSpPr>
        <p:grpSpPr>
          <a:xfrm>
            <a:off x="5551288" y="1928723"/>
            <a:ext cx="3127248" cy="2331720"/>
            <a:chOff x="4597977" y="2837575"/>
            <a:chExt cx="4546023" cy="3373648"/>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597977" y="2837575"/>
              <a:ext cx="4546023" cy="3373648"/>
              <a:chOff x="4597977" y="2837575"/>
              <a:chExt cx="4546023" cy="337364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497430" y="2837575"/>
                <a:ext cx="1250102" cy="449620"/>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6911840" y="3646252"/>
              <a:ext cx="1864934" cy="44530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(-0.47, 7.73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6" y="1127297"/>
            <a:ext cx="7701115"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endParaRPr lang="zh-TW" altLang="en-US" dirty="0"/>
          </a:p>
        </p:txBody>
      </p:sp>
      <p:sp>
        <p:nvSpPr>
          <p:cNvPr id="20" name="文字方塊 19">
            <a:extLst>
              <a:ext uri="{FF2B5EF4-FFF2-40B4-BE49-F238E27FC236}">
                <a16:creationId xmlns:a16="http://schemas.microsoft.com/office/drawing/2014/main" id="{799A008A-CB1D-4DA1-8278-C7B469DFA9B4}"/>
              </a:ext>
            </a:extLst>
          </p:cNvPr>
          <p:cNvSpPr txBox="1"/>
          <p:nvPr/>
        </p:nvSpPr>
        <p:spPr>
          <a:xfrm>
            <a:off x="73652" y="2904807"/>
            <a:ext cx="1664859" cy="369332"/>
          </a:xfrm>
          <a:prstGeom prst="rect">
            <a:avLst/>
          </a:prstGeom>
          <a:noFill/>
        </p:spPr>
        <p:txBody>
          <a:bodyPr wrap="square">
            <a:spAutoFit/>
          </a:bodyPr>
          <a:lstStyle/>
          <a:p>
            <a:r>
              <a:rPr lang="en-US" altLang="zh-TW" dirty="0"/>
              <a:t>SUMMIT Test 2</a:t>
            </a:r>
          </a:p>
        </p:txBody>
      </p:sp>
      <p:grpSp>
        <p:nvGrpSpPr>
          <p:cNvPr id="22" name="群組 21">
            <a:extLst>
              <a:ext uri="{FF2B5EF4-FFF2-40B4-BE49-F238E27FC236}">
                <a16:creationId xmlns:a16="http://schemas.microsoft.com/office/drawing/2014/main" id="{525E32F9-85ED-41B9-A91A-5173D15A9C07}"/>
              </a:ext>
            </a:extLst>
          </p:cNvPr>
          <p:cNvGrpSpPr/>
          <p:nvPr/>
        </p:nvGrpSpPr>
        <p:grpSpPr>
          <a:xfrm>
            <a:off x="1917284" y="4206111"/>
            <a:ext cx="3127248" cy="2442330"/>
            <a:chOff x="87397" y="2771570"/>
            <a:chExt cx="4546023" cy="3439653"/>
          </a:xfrm>
        </p:grpSpPr>
        <p:grpSp>
          <p:nvGrpSpPr>
            <p:cNvPr id="23" name="群組 22">
              <a:extLst>
                <a:ext uri="{FF2B5EF4-FFF2-40B4-BE49-F238E27FC236}">
                  <a16:creationId xmlns:a16="http://schemas.microsoft.com/office/drawing/2014/main" id="{8975B459-AE55-41F7-9E09-7DEDE1D1F61A}"/>
                </a:ext>
              </a:extLst>
            </p:cNvPr>
            <p:cNvGrpSpPr/>
            <p:nvPr/>
          </p:nvGrpSpPr>
          <p:grpSpPr>
            <a:xfrm>
              <a:off x="87397" y="2771570"/>
              <a:ext cx="4546023" cy="3439653"/>
              <a:chOff x="87397" y="2771570"/>
              <a:chExt cx="4546023" cy="3439653"/>
            </a:xfrm>
          </p:grpSpPr>
          <p:pic>
            <p:nvPicPr>
              <p:cNvPr id="25" name="圖片 24">
                <a:extLst>
                  <a:ext uri="{FF2B5EF4-FFF2-40B4-BE49-F238E27FC236}">
                    <a16:creationId xmlns:a16="http://schemas.microsoft.com/office/drawing/2014/main" id="{56DEC9DE-DF74-4A37-B47D-1CD3C1FA36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26" name="文字方塊 25">
                <a:extLst>
                  <a:ext uri="{FF2B5EF4-FFF2-40B4-BE49-F238E27FC236}">
                    <a16:creationId xmlns:a16="http://schemas.microsoft.com/office/drawing/2014/main" id="{B1D18291-4473-4906-814B-429894B3018A}"/>
                  </a:ext>
                </a:extLst>
              </p:cNvPr>
              <p:cNvSpPr txBox="1"/>
              <p:nvPr/>
            </p:nvSpPr>
            <p:spPr>
              <a:xfrm>
                <a:off x="1911898" y="2771570"/>
                <a:ext cx="1470879"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4" name="文字方塊 23">
              <a:extLst>
                <a:ext uri="{FF2B5EF4-FFF2-40B4-BE49-F238E27FC236}">
                  <a16:creationId xmlns:a16="http://schemas.microsoft.com/office/drawing/2014/main" id="{3EB63A0B-E699-44AB-8728-0B1EFB0624F6}"/>
                </a:ext>
              </a:extLst>
            </p:cNvPr>
            <p:cNvSpPr txBox="1"/>
            <p:nvPr/>
          </p:nvSpPr>
          <p:spPr>
            <a:xfrm>
              <a:off x="2647338" y="3703715"/>
              <a:ext cx="1855148"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(-0.34, 8.60</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7" name="群組 26">
            <a:extLst>
              <a:ext uri="{FF2B5EF4-FFF2-40B4-BE49-F238E27FC236}">
                <a16:creationId xmlns:a16="http://schemas.microsoft.com/office/drawing/2014/main" id="{81311FAD-4BF3-4F96-AC47-E9C22D268E2A}"/>
              </a:ext>
            </a:extLst>
          </p:cNvPr>
          <p:cNvGrpSpPr/>
          <p:nvPr/>
        </p:nvGrpSpPr>
        <p:grpSpPr>
          <a:xfrm>
            <a:off x="5566036" y="4198022"/>
            <a:ext cx="3127248" cy="2449704"/>
            <a:chOff x="4597977" y="2761185"/>
            <a:chExt cx="4546023" cy="3450038"/>
          </a:xfrm>
        </p:grpSpPr>
        <p:grpSp>
          <p:nvGrpSpPr>
            <p:cNvPr id="28" name="群組 27">
              <a:extLst>
                <a:ext uri="{FF2B5EF4-FFF2-40B4-BE49-F238E27FC236}">
                  <a16:creationId xmlns:a16="http://schemas.microsoft.com/office/drawing/2014/main" id="{2935AC0F-6FB2-48A9-AE7B-B5A03B50716F}"/>
                </a:ext>
              </a:extLst>
            </p:cNvPr>
            <p:cNvGrpSpPr/>
            <p:nvPr/>
          </p:nvGrpSpPr>
          <p:grpSpPr>
            <a:xfrm>
              <a:off x="4597977" y="2761185"/>
              <a:ext cx="4546023" cy="3450038"/>
              <a:chOff x="4597977" y="2761185"/>
              <a:chExt cx="4546023" cy="3450038"/>
            </a:xfrm>
          </p:grpSpPr>
          <p:pic>
            <p:nvPicPr>
              <p:cNvPr id="30" name="圖片 29">
                <a:extLst>
                  <a:ext uri="{FF2B5EF4-FFF2-40B4-BE49-F238E27FC236}">
                    <a16:creationId xmlns:a16="http://schemas.microsoft.com/office/drawing/2014/main" id="{BB0D03B1-BDED-4D28-9A1B-05E4972892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31" name="文字方塊 30">
                <a:extLst>
                  <a:ext uri="{FF2B5EF4-FFF2-40B4-BE49-F238E27FC236}">
                    <a16:creationId xmlns:a16="http://schemas.microsoft.com/office/drawing/2014/main" id="{3A53249B-FB51-478C-9CD2-A1D5552F1774}"/>
                  </a:ext>
                </a:extLst>
              </p:cNvPr>
              <p:cNvSpPr txBox="1"/>
              <p:nvPr/>
            </p:nvSpPr>
            <p:spPr>
              <a:xfrm>
                <a:off x="6422095" y="2761185"/>
                <a:ext cx="1400773"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9" name="文字方塊 28">
              <a:extLst>
                <a:ext uri="{FF2B5EF4-FFF2-40B4-BE49-F238E27FC236}">
                  <a16:creationId xmlns:a16="http://schemas.microsoft.com/office/drawing/2014/main" id="{09DE08FD-786E-4E91-B060-21A95A23F2E7}"/>
                </a:ext>
              </a:extLst>
            </p:cNvPr>
            <p:cNvSpPr txBox="1"/>
            <p:nvPr/>
          </p:nvSpPr>
          <p:spPr>
            <a:xfrm>
              <a:off x="7065667" y="3704721"/>
              <a:ext cx="1903502"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(-1.31, 7.39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8" name="文字方塊 17">
            <a:extLst>
              <a:ext uri="{FF2B5EF4-FFF2-40B4-BE49-F238E27FC236}">
                <a16:creationId xmlns:a16="http://schemas.microsoft.com/office/drawing/2014/main" id="{D32A9486-BE04-4EFC-A573-93F63C856C2D}"/>
              </a:ext>
            </a:extLst>
          </p:cNvPr>
          <p:cNvSpPr txBox="1"/>
          <p:nvPr/>
        </p:nvSpPr>
        <p:spPr>
          <a:xfrm>
            <a:off x="73651" y="5403180"/>
            <a:ext cx="1664859" cy="369332"/>
          </a:xfrm>
          <a:prstGeom prst="rect">
            <a:avLst/>
          </a:prstGeom>
          <a:noFill/>
        </p:spPr>
        <p:txBody>
          <a:bodyPr wrap="square">
            <a:spAutoFit/>
          </a:bodyPr>
          <a:lstStyle/>
          <a:p>
            <a:r>
              <a:rPr lang="en-US" altLang="zh-TW" dirty="0"/>
              <a:t>SUMMIT Test 3</a:t>
            </a:r>
          </a:p>
        </p:txBody>
      </p:sp>
      <p:sp>
        <p:nvSpPr>
          <p:cNvPr id="16" name="標題 1">
            <a:extLst>
              <a:ext uri="{FF2B5EF4-FFF2-40B4-BE49-F238E27FC236}">
                <a16:creationId xmlns:a16="http://schemas.microsoft.com/office/drawing/2014/main" id="{EF784473-CBD8-AC19-CFCB-0507C0BDA4CA}"/>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3719655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Bayesian Gaussian Mixture Model</a:t>
            </a:r>
            <a:endParaRPr lang="en-US" dirty="0"/>
          </a:p>
        </p:txBody>
      </p:sp>
      <p:pic>
        <p:nvPicPr>
          <p:cNvPr id="1026" name="Picture 2" descr="undefined">
            <a:extLst>
              <a:ext uri="{FF2B5EF4-FFF2-40B4-BE49-F238E27FC236}">
                <a16:creationId xmlns:a16="http://schemas.microsoft.com/office/drawing/2014/main" id="{A4979104-91C0-7493-985D-9B829AC5B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17" y="1595520"/>
            <a:ext cx="4598125" cy="4339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5D3A8FA6-FD30-1FA5-3182-729E288BAE61}"/>
                  </a:ext>
                </a:extLst>
              </p:cNvPr>
              <p:cNvSpPr txBox="1"/>
              <p:nvPr/>
            </p:nvSpPr>
            <p:spPr>
              <a:xfrm>
                <a:off x="4572000" y="1559344"/>
                <a:ext cx="4572000" cy="4365619"/>
              </a:xfrm>
              <a:prstGeom prst="rect">
                <a:avLst/>
              </a:prstGeom>
              <a:noFill/>
            </p:spPr>
            <p:txBody>
              <a:bodyPr wrap="square">
                <a:spAutoFit/>
              </a:bodyPr>
              <a:lstStyle/>
              <a:p>
                <a:pPr marL="91440" indent="-182880">
                  <a:buFont typeface="Arial" panose="020B0604020202020204" pitchFamily="34" charset="0"/>
                  <a:buChar char="•"/>
                </a:pPr>
                <a:r>
                  <a:rPr kumimoji="1" lang="en-US" altLang="zh-TW" b="0" dirty="0">
                    <a:latin typeface="Cambria Math" panose="02040503050406030204" pitchFamily="18" charset="0"/>
                  </a:rPr>
                  <a:t>Model: </a:t>
                </a:r>
                <a14:m>
                  <m:oMath xmlns:m="http://schemas.openxmlformats.org/officeDocument/2006/math">
                    <m:nary>
                      <m:naryPr>
                        <m:chr m:val="∑"/>
                        <m:limLoc m:val="subSup"/>
                        <m:ctrlPr>
                          <a:rPr kumimoji="1" lang="en-US" altLang="zh-TW" b="0"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𝐾</m:t>
                        </m:r>
                      </m:sup>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 </m:t>
                        </m:r>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e>
                    </m:nary>
                  </m:oMath>
                </a14:m>
                <a:endParaRPr kumimoji="1" lang="en-US" altLang="zh-TW" b="0"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𝐾</m:t>
                    </m:r>
                    <m:r>
                      <a:rPr kumimoji="1" lang="en-US" altLang="zh-TW" b="0" i="1" smtClean="0">
                        <a:latin typeface="Cambria Math" panose="02040503050406030204" pitchFamily="18" charset="0"/>
                      </a:rPr>
                      <m:t>=</m:t>
                    </m:r>
                  </m:oMath>
                </a14:m>
                <a:r>
                  <a:rPr kumimoji="1" lang="en-US" altLang="zh-TW" dirty="0"/>
                  <a:t> Number of mixture components</a:t>
                </a:r>
              </a:p>
              <a:p>
                <a:pPr marL="91440" indent="-182880">
                  <a:buFont typeface="Arial" panose="020B0604020202020204" pitchFamily="34" charset="0"/>
                  <a:buChar char="•"/>
                </a:pPr>
                <a14:m>
                  <m:oMath xmlns:m="http://schemas.openxmlformats.org/officeDocument/2006/math">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oMath>
                </a14:m>
                <a:r>
                  <a:rPr kumimoji="1" lang="en-US" altLang="zh-TW" dirty="0"/>
                  <a:t> Variance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i="1">
                            <a:latin typeface="Cambria Math" panose="02040503050406030204" pitchFamily="18" charset="0"/>
                          </a:rPr>
                          <m:t>𝑘</m:t>
                        </m:r>
                      </m:sub>
                      <m:sup>
                        <m:r>
                          <a:rPr kumimoji="1" lang="en-US" altLang="zh-TW" i="1">
                            <a:latin typeface="Cambria Math" panose="02040503050406030204" pitchFamily="18" charset="0"/>
                          </a:rPr>
                          <m:t>2</m:t>
                        </m:r>
                      </m:sup>
                    </m:sSubSup>
                    <m:r>
                      <a:rPr kumimoji="1" lang="en-US" altLang="zh-TW" b="0" i="1" smtClean="0">
                        <a:latin typeface="Cambria Math" panose="02040503050406030204" pitchFamily="18" charset="0"/>
                      </a:rPr>
                      <m:t> ~</m:t>
                    </m:r>
                  </m:oMath>
                </a14:m>
                <a:r>
                  <a:rPr kumimoji="1" lang="en-US" altLang="zh-TW" b="0" i="1" dirty="0">
                    <a:latin typeface="Cambria Math" panose="02040503050406030204" pitchFamily="18" charset="0"/>
                  </a:rPr>
                  <a:t> </a:t>
                </a:r>
                <a:r>
                  <a:rPr kumimoji="1" lang="en-US" altLang="zh-TW" dirty="0"/>
                  <a:t>Inverse-Wishart(</a:t>
                </a:r>
                <a14:m>
                  <m:oMath xmlns:m="http://schemas.openxmlformats.org/officeDocument/2006/math">
                    <m:r>
                      <a:rPr kumimoji="1" lang="el-GR" altLang="zh-TW" b="0" i="1" smtClean="0">
                        <a:latin typeface="Cambria Math" panose="02040503050406030204" pitchFamily="18" charset="0"/>
                        <a:ea typeface="Cambria Math" panose="02040503050406030204" pitchFamily="18" charset="0"/>
                      </a:rPr>
                      <m:t>𝜈</m:t>
                    </m:r>
                    <m:r>
                      <a:rPr kumimoji="1" lang="en-US" altLang="zh-TW" b="0" i="1" smtClean="0">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0</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Mean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𝜇</m:t>
                        </m:r>
                      </m:e>
                      <m:sub>
                        <m:r>
                          <a:rPr kumimoji="1" lang="en-US" altLang="zh-TW" i="1">
                            <a:latin typeface="Cambria Math" panose="02040503050406030204" pitchFamily="18" charset="0"/>
                          </a:rPr>
                          <m:t>𝑘</m:t>
                        </m:r>
                      </m:sub>
                    </m:sSub>
                    <m:r>
                      <a:rPr kumimoji="1" lang="en-US" altLang="zh-TW" b="0" i="1" smtClean="0">
                        <a:latin typeface="Cambria Math" panose="02040503050406030204" pitchFamily="18" charset="0"/>
                      </a:rPr>
                      <m:t> ~</m:t>
                    </m:r>
                  </m:oMath>
                </a14:m>
                <a:r>
                  <a:rPr kumimoji="1" lang="en-US" altLang="zh-TW" b="0"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𝜇</m:t>
                        </m:r>
                      </m:e>
                      <m:sub>
                        <m:r>
                          <a:rPr kumimoji="1" lang="en-US" altLang="zh-TW" b="0" i="1" smtClean="0">
                            <a:latin typeface="Cambria Math" panose="02040503050406030204" pitchFamily="18" charset="0"/>
                            <a:ea typeface="Cambria Math" panose="02040503050406030204" pitchFamily="18" charset="0"/>
                          </a:rPr>
                          <m:t>0</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𝜆</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oMath>
                </a14:m>
                <a:r>
                  <a:rPr kumimoji="1" lang="en-US" altLang="zh-TW" dirty="0"/>
                  <a:t> Number of observations</a:t>
                </a: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Component (category) of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i="1">
                        <a:latin typeface="Cambria Math" panose="02040503050406030204" pitchFamily="18" charset="0"/>
                      </a:rPr>
                      <m:t> ~</m:t>
                    </m:r>
                  </m:oMath>
                </a14:m>
                <a:r>
                  <a:rPr kumimoji="1" lang="en-US" altLang="zh-TW" i="1" dirty="0">
                    <a:latin typeface="Cambria Math" panose="02040503050406030204" pitchFamily="18" charset="0"/>
                  </a:rPr>
                  <a:t> </a:t>
                </a:r>
                <a:r>
                  <a:rPr kumimoji="1" lang="en-US" altLang="zh-TW" dirty="0"/>
                  <a:t>Categorical(</a:t>
                </a:r>
                <a14:m>
                  <m:oMath xmlns:m="http://schemas.openxmlformats.org/officeDocument/2006/math">
                    <m:r>
                      <a:rPr kumimoji="1" lang="en-US" altLang="zh-TW" b="0" i="1" smtClean="0">
                        <a:latin typeface="Cambria Math" panose="02040503050406030204" pitchFamily="18" charset="0"/>
                        <a:ea typeface="Cambria Math" panose="02040503050406030204" pitchFamily="18" charset="0"/>
                      </a:rPr>
                      <m:t>𝜙</m:t>
                    </m:r>
                  </m:oMath>
                </a14:m>
                <a:r>
                  <a:rPr kumimoji="1" lang="en-US" altLang="zh-TW" dirty="0"/>
                  <a:t>), </a:t>
                </a:r>
                <a14:m>
                  <m:oMath xmlns:m="http://schemas.openxmlformats.org/officeDocument/2006/math">
                    <m:r>
                      <a:rPr kumimoji="1" lang="en-US" altLang="zh-TW" b="0" i="0" smtClean="0">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∈{1, 2, …, </m:t>
                    </m:r>
                    <m: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m:t>
                    </m:r>
                  </m:oMath>
                </a14:m>
                <a:endParaRPr kumimoji="1" lang="en-US" altLang="zh-TW" dirty="0"/>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𝜙</m:t>
                        </m:r>
                      </m:e>
                      <m:sub>
                        <m:r>
                          <a:rPr kumimoji="1" lang="en-US" altLang="zh-TW" b="0" i="1" smtClean="0">
                            <a:latin typeface="Cambria Math" panose="02040503050406030204" pitchFamily="18" charset="0"/>
                            <a:ea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Mixture weight, i.e. prior probability of </a:t>
                </a:r>
              </a:p>
              <a:p>
                <a:r>
                  <a:rPr kumimoji="1" lang="en-US" altLang="zh-TW" dirty="0"/>
                  <a:t>              a particular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r>
                      <a:rPr kumimoji="1" lang="en-US" altLang="zh-TW" i="1">
                        <a:latin typeface="Cambria Math" panose="02040503050406030204" pitchFamily="18" charset="0"/>
                        <a:ea typeface="Cambria Math" panose="02040503050406030204" pitchFamily="18" charset="0"/>
                      </a:rPr>
                      <m:t>𝜙</m:t>
                    </m:r>
                    <m:r>
                      <a:rPr kumimoji="1" lang="en-US" altLang="zh-TW" b="0" i="1" smtClean="0">
                        <a:latin typeface="Cambria Math" panose="02040503050406030204" pitchFamily="18" charset="0"/>
                        <a:ea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Symmetric-Dirichlet(</a:t>
                </a:r>
                <a14:m>
                  <m:oMath xmlns:m="http://schemas.openxmlformats.org/officeDocument/2006/math">
                    <m:r>
                      <a:rPr kumimoji="1" lang="en-US" altLang="zh-TW" b="0" i="1" smtClean="0">
                        <a:latin typeface="Cambria Math" panose="02040503050406030204" pitchFamily="18" charset="0"/>
                      </a:rPr>
                      <m:t>𝛽</m:t>
                    </m:r>
                  </m:oMath>
                </a14:m>
                <a:r>
                  <a:rPr kumimoji="1" lang="en-US" altLang="zh-TW" dirty="0"/>
                  <a:t>),</a:t>
                </a:r>
              </a:p>
              <a:p>
                <a:r>
                  <a:rPr kumimoji="1" lang="en-US" altLang="zh-TW" dirty="0"/>
                  <a:t>                  </a:t>
                </a:r>
                <a14:m>
                  <m:oMath xmlns:m="http://schemas.openxmlformats.org/officeDocument/2006/math">
                    <m:nary>
                      <m:naryPr>
                        <m:chr m:val="∑"/>
                        <m:limLoc m:val="subSup"/>
                        <m:supHide m:val="on"/>
                        <m:ctrlPr>
                          <a:rPr kumimoji="1" lang="en-US" altLang="zh-TW" i="1" smtClean="0">
                            <a:latin typeface="Cambria Math" panose="02040503050406030204" pitchFamily="18" charset="0"/>
                          </a:rPr>
                        </m:ctrlPr>
                      </m:naryPr>
                      <m:sub>
                        <m:r>
                          <a:rPr kumimoji="1" lang="en-US" altLang="zh-TW" b="0" i="1" smtClean="0">
                            <a:latin typeface="Cambria Math" panose="02040503050406030204" pitchFamily="18" charset="0"/>
                          </a:rPr>
                          <m:t>𝑘</m:t>
                        </m:r>
                      </m:sub>
                      <m:sup/>
                      <m:e>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e>
                    </m:nary>
                    <m:r>
                      <a:rPr kumimoji="1" lang="en-US" altLang="zh-TW" b="0" i="1" smtClean="0">
                        <a:latin typeface="Cambria Math" panose="02040503050406030204" pitchFamily="18" charset="0"/>
                      </a:rPr>
                      <m:t>=1</m:t>
                    </m:r>
                  </m:oMath>
                </a14:m>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𝑥</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i="1">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𝜇</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Sub>
                    <m:r>
                      <a:rPr kumimoji="1" lang="en-US" altLang="zh-TW" i="1">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up>
                        <m:r>
                          <a:rPr kumimoji="1" lang="en-US" altLang="zh-TW" i="1">
                            <a:latin typeface="Cambria Math" panose="02040503050406030204" pitchFamily="18" charset="0"/>
                          </a:rPr>
                          <m:t>2</m:t>
                        </m:r>
                      </m:sup>
                    </m:sSubSup>
                  </m:oMath>
                </a14:m>
                <a:r>
                  <a:rPr kumimoji="1" lang="en-US" altLang="zh-TW" dirty="0"/>
                  <a:t>)</a:t>
                </a:r>
                <a:endParaRPr kumimoji="1" lang="en-US" altLang="zh-TW" i="1"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5D3A8FA6-FD30-1FA5-3182-729E288BAE61}"/>
                  </a:ext>
                </a:extLst>
              </p:cNvPr>
              <p:cNvSpPr txBox="1">
                <a:spLocks noRot="1" noChangeAspect="1" noMove="1" noResize="1" noEditPoints="1" noAdjustHandles="1" noChangeArrowheads="1" noChangeShapeType="1" noTextEdit="1"/>
              </p:cNvSpPr>
              <p:nvPr/>
            </p:nvSpPr>
            <p:spPr>
              <a:xfrm>
                <a:off x="4572000" y="1559344"/>
                <a:ext cx="4572000" cy="4365619"/>
              </a:xfrm>
              <a:prstGeom prst="rect">
                <a:avLst/>
              </a:prstGeom>
              <a:blipFill>
                <a:blip r:embed="rId3"/>
                <a:stretch>
                  <a:fillRect l="-800" t="-9777" r="-1467" b="-698"/>
                </a:stretch>
              </a:blipFill>
            </p:spPr>
            <p:txBody>
              <a:bodyPr/>
              <a:lstStyle/>
              <a:p>
                <a:r>
                  <a:rPr lang="zh-TW" altLang="en-US">
                    <a:noFill/>
                  </a:rPr>
                  <a:t> </a:t>
                </a:r>
              </a:p>
            </p:txBody>
          </p:sp>
        </mc:Fallback>
      </mc:AlternateContent>
      <p:sp>
        <p:nvSpPr>
          <p:cNvPr id="6" name="AutoShape 4" descr="{\displaystyle {\begin{array}{lcl}K&amp;=&amp;{\text{number of mixture components}}\\N&amp;=&amp;{\text{number of observations}}\\\theta _{i=1\dots K}&amp;=&amp;{\text{parameter of distribution of observation associated with component }}i\\\phi _{i=1\dots K}&amp;=&amp;{\text{mixture weight, i.e., prior probability of a particular component }}i\\{\boldsymbol {\phi }}&amp;=&amp;K{\text{-dimensional vector composed of all the individual }}\phi _{1\dots K}{\text{; must sum to 1}}\\z_{i=1\dots N}&amp;=&amp;{\text{component of observation }}i\\x_{i=1\dots N}&amp;=&amp;{\text{observation }}i\\F(x|\theta )&amp;=&amp;{\text{probability distribution of an observation, parametrized on }}\theta \\z_{i=1\dots N}&amp;\sim &amp;\operatorname {Categorical} ({\boldsymbol {\phi }})\\x_{i=1\dots N}|z_{i=1\dots N}&amp;\sim &amp;F(\theta _{z_{i}})\end{array}}}">
            <a:extLst>
              <a:ext uri="{FF2B5EF4-FFF2-40B4-BE49-F238E27FC236}">
                <a16:creationId xmlns:a16="http://schemas.microsoft.com/office/drawing/2014/main" id="{CD18A581-68D5-6C17-7E5E-C654EDBD2CCE}"/>
              </a:ext>
            </a:extLst>
          </p:cNvPr>
          <p:cNvSpPr>
            <a:spLocks noChangeAspect="1" noChangeArrowheads="1"/>
          </p:cNvSpPr>
          <p:nvPr/>
        </p:nvSpPr>
        <p:spPr bwMode="auto">
          <a:xfrm>
            <a:off x="4419599" y="3276599"/>
            <a:ext cx="3679371" cy="36793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356213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50</a:t>
            </a:fld>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87397" y="2603495"/>
            <a:ext cx="4546023" cy="3240023"/>
            <a:chOff x="87397" y="2946395"/>
            <a:chExt cx="4546023" cy="3240023"/>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61028"/>
              <a:ext cx="4546023" cy="312539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574517" y="294639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597977" y="2584445"/>
            <a:ext cx="4546022" cy="3283878"/>
            <a:chOff x="4597977" y="2927345"/>
            <a:chExt cx="4546022"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2"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916310"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424255" y="2651755"/>
            <a:ext cx="219164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(-0.86, 2.47</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4801462" y="2627054"/>
            <a:ext cx="2114848"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(-1.43, 7.23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p>
          <a:p>
            <a:pPr marL="742950" lvl="1" indent="-285750">
              <a:buFont typeface="Arial" panose="020B0604020202020204" pitchFamily="34" charset="0"/>
              <a:buChar char="•"/>
            </a:pPr>
            <a:r>
              <a:rPr lang="en-US" altLang="zh-TW" dirty="0"/>
              <a:t>SUMMIT with precise sliding</a:t>
            </a:r>
            <a:endParaRPr lang="zh-TW" altLang="en-US" dirty="0"/>
          </a:p>
        </p:txBody>
      </p:sp>
      <p:sp>
        <p:nvSpPr>
          <p:cNvPr id="9" name="標題 1">
            <a:extLst>
              <a:ext uri="{FF2B5EF4-FFF2-40B4-BE49-F238E27FC236}">
                <a16:creationId xmlns:a16="http://schemas.microsoft.com/office/drawing/2014/main" id="{05D84AF6-1A7A-073A-DB79-2E4375F5DC9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2968892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51</a:t>
            </a:fld>
            <a:endParaRPr lang="zh-TW" altLang="en-US" dirty="0"/>
          </a:p>
        </p:txBody>
      </p:sp>
      <p:grpSp>
        <p:nvGrpSpPr>
          <p:cNvPr id="7" name="群組 6">
            <a:extLst>
              <a:ext uri="{FF2B5EF4-FFF2-40B4-BE49-F238E27FC236}">
                <a16:creationId xmlns:a16="http://schemas.microsoft.com/office/drawing/2014/main" id="{644A8A71-2F3E-41D6-AC4E-FDCD3C13EE0B}"/>
              </a:ext>
            </a:extLst>
          </p:cNvPr>
          <p:cNvGrpSpPr/>
          <p:nvPr/>
        </p:nvGrpSpPr>
        <p:grpSpPr>
          <a:xfrm>
            <a:off x="2265863" y="1865090"/>
            <a:ext cx="3127248" cy="2449704"/>
            <a:chOff x="123476" y="2761185"/>
            <a:chExt cx="4473864" cy="3450038"/>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123476" y="2761185"/>
              <a:ext cx="4473864" cy="3450038"/>
              <a:chOff x="123476" y="2761185"/>
              <a:chExt cx="4473864" cy="345003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1950879" y="2761185"/>
                <a:ext cx="1392914"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177287" y="2825300"/>
              <a:ext cx="1911885"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(-0.57, 1.01</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064B6B5B-A752-481E-815F-F22DFA1AF8B7}"/>
              </a:ext>
            </a:extLst>
          </p:cNvPr>
          <p:cNvGrpSpPr/>
          <p:nvPr/>
        </p:nvGrpSpPr>
        <p:grpSpPr>
          <a:xfrm>
            <a:off x="5610318" y="1857716"/>
            <a:ext cx="3076482" cy="2457078"/>
            <a:chOff x="4634056" y="2750800"/>
            <a:chExt cx="4473864" cy="3460423"/>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634056" y="2750800"/>
              <a:ext cx="4473864" cy="3460423"/>
              <a:chOff x="4634056" y="2750800"/>
              <a:chExt cx="4473864" cy="3460423"/>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505493" y="2750800"/>
                <a:ext cx="1233974"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4670218" y="2831060"/>
              <a:ext cx="1932540"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(-1.32, 0.45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7" y="1129447"/>
            <a:ext cx="711855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endParaRPr lang="zh-TW" altLang="en-US" dirty="0"/>
          </a:p>
        </p:txBody>
      </p:sp>
      <p:sp>
        <p:nvSpPr>
          <p:cNvPr id="13" name="文字方塊 12">
            <a:extLst>
              <a:ext uri="{FF2B5EF4-FFF2-40B4-BE49-F238E27FC236}">
                <a16:creationId xmlns:a16="http://schemas.microsoft.com/office/drawing/2014/main" id="{22ACBF81-6CE4-4AD0-8B73-E126A24ED86E}"/>
              </a:ext>
            </a:extLst>
          </p:cNvPr>
          <p:cNvSpPr txBox="1"/>
          <p:nvPr/>
        </p:nvSpPr>
        <p:spPr>
          <a:xfrm>
            <a:off x="265378" y="2956427"/>
            <a:ext cx="1664859" cy="369332"/>
          </a:xfrm>
          <a:prstGeom prst="rect">
            <a:avLst/>
          </a:prstGeom>
          <a:noFill/>
        </p:spPr>
        <p:txBody>
          <a:bodyPr wrap="square">
            <a:spAutoFit/>
          </a:bodyPr>
          <a:lstStyle/>
          <a:p>
            <a:r>
              <a:rPr lang="en-US" altLang="zh-TW" dirty="0"/>
              <a:t>SUMMIT Test 2</a:t>
            </a:r>
          </a:p>
        </p:txBody>
      </p:sp>
      <p:grpSp>
        <p:nvGrpSpPr>
          <p:cNvPr id="20" name="群組 19">
            <a:extLst>
              <a:ext uri="{FF2B5EF4-FFF2-40B4-BE49-F238E27FC236}">
                <a16:creationId xmlns:a16="http://schemas.microsoft.com/office/drawing/2014/main" id="{CEAE3B1C-7B6D-46A9-9F7F-E5C4A7704E99}"/>
              </a:ext>
            </a:extLst>
          </p:cNvPr>
          <p:cNvGrpSpPr/>
          <p:nvPr/>
        </p:nvGrpSpPr>
        <p:grpSpPr>
          <a:xfrm>
            <a:off x="2265863" y="4247215"/>
            <a:ext cx="3127248" cy="2546454"/>
            <a:chOff x="123476" y="2798891"/>
            <a:chExt cx="4473864" cy="3412332"/>
          </a:xfrm>
        </p:grpSpPr>
        <p:grpSp>
          <p:nvGrpSpPr>
            <p:cNvPr id="21" name="群組 20">
              <a:extLst>
                <a:ext uri="{FF2B5EF4-FFF2-40B4-BE49-F238E27FC236}">
                  <a16:creationId xmlns:a16="http://schemas.microsoft.com/office/drawing/2014/main" id="{5B17FC3E-8A59-4FBB-B3B9-50D2CFAAE6E4}"/>
                </a:ext>
              </a:extLst>
            </p:cNvPr>
            <p:cNvGrpSpPr/>
            <p:nvPr/>
          </p:nvGrpSpPr>
          <p:grpSpPr>
            <a:xfrm>
              <a:off x="123476" y="2798891"/>
              <a:ext cx="4473864" cy="3412332"/>
              <a:chOff x="123476" y="2798891"/>
              <a:chExt cx="4473864" cy="3412332"/>
            </a:xfrm>
          </p:grpSpPr>
          <p:pic>
            <p:nvPicPr>
              <p:cNvPr id="23" name="圖片 22">
                <a:extLst>
                  <a:ext uri="{FF2B5EF4-FFF2-40B4-BE49-F238E27FC236}">
                    <a16:creationId xmlns:a16="http://schemas.microsoft.com/office/drawing/2014/main" id="{3E146AB5-63A5-44FD-AE4B-734C58C26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24" name="文字方塊 23">
                <a:extLst>
                  <a:ext uri="{FF2B5EF4-FFF2-40B4-BE49-F238E27FC236}">
                    <a16:creationId xmlns:a16="http://schemas.microsoft.com/office/drawing/2014/main" id="{A7C702B8-D108-43FB-8F98-E5D0B6964A53}"/>
                  </a:ext>
                </a:extLst>
              </p:cNvPr>
              <p:cNvSpPr txBox="1"/>
              <p:nvPr/>
            </p:nvSpPr>
            <p:spPr>
              <a:xfrm>
                <a:off x="1917333" y="2798891"/>
                <a:ext cx="1460006" cy="49491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2" name="文字方塊 21">
              <a:extLst>
                <a:ext uri="{FF2B5EF4-FFF2-40B4-BE49-F238E27FC236}">
                  <a16:creationId xmlns:a16="http://schemas.microsoft.com/office/drawing/2014/main" id="{9170B95A-24DB-4531-91DC-8B7B6E6D0AEF}"/>
                </a:ext>
              </a:extLst>
            </p:cNvPr>
            <p:cNvSpPr txBox="1"/>
            <p:nvPr/>
          </p:nvSpPr>
          <p:spPr>
            <a:xfrm>
              <a:off x="1043608" y="3462753"/>
              <a:ext cx="2050035" cy="4124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(-0.20, 0.89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5" name="群組 24">
            <a:extLst>
              <a:ext uri="{FF2B5EF4-FFF2-40B4-BE49-F238E27FC236}">
                <a16:creationId xmlns:a16="http://schemas.microsoft.com/office/drawing/2014/main" id="{01A1287B-5FA4-4562-9942-BF069F70DF3E}"/>
              </a:ext>
            </a:extLst>
          </p:cNvPr>
          <p:cNvGrpSpPr/>
          <p:nvPr/>
        </p:nvGrpSpPr>
        <p:grpSpPr>
          <a:xfrm>
            <a:off x="5619547" y="4247215"/>
            <a:ext cx="3121403" cy="2546454"/>
            <a:chOff x="4597977" y="2799217"/>
            <a:chExt cx="4546023" cy="3403650"/>
          </a:xfrm>
        </p:grpSpPr>
        <p:grpSp>
          <p:nvGrpSpPr>
            <p:cNvPr id="26" name="群組 25">
              <a:extLst>
                <a:ext uri="{FF2B5EF4-FFF2-40B4-BE49-F238E27FC236}">
                  <a16:creationId xmlns:a16="http://schemas.microsoft.com/office/drawing/2014/main" id="{C0AF3D74-7547-4E07-8615-999AFA5FDC3C}"/>
                </a:ext>
              </a:extLst>
            </p:cNvPr>
            <p:cNvGrpSpPr/>
            <p:nvPr/>
          </p:nvGrpSpPr>
          <p:grpSpPr>
            <a:xfrm>
              <a:off x="4597977" y="2799217"/>
              <a:ext cx="4546023" cy="3403650"/>
              <a:chOff x="4597977" y="2799217"/>
              <a:chExt cx="4546023" cy="3403650"/>
            </a:xfrm>
          </p:grpSpPr>
          <p:pic>
            <p:nvPicPr>
              <p:cNvPr id="28" name="圖片 27">
                <a:extLst>
                  <a:ext uri="{FF2B5EF4-FFF2-40B4-BE49-F238E27FC236}">
                    <a16:creationId xmlns:a16="http://schemas.microsoft.com/office/drawing/2014/main" id="{DE1D1718-1C20-4069-96FC-E1BA3EBFBB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44578"/>
                <a:ext cx="4546023" cy="3158289"/>
              </a:xfrm>
              <a:prstGeom prst="rect">
                <a:avLst/>
              </a:prstGeom>
            </p:spPr>
          </p:pic>
          <p:sp>
            <p:nvSpPr>
              <p:cNvPr id="29" name="文字方塊 28">
                <a:extLst>
                  <a:ext uri="{FF2B5EF4-FFF2-40B4-BE49-F238E27FC236}">
                    <a16:creationId xmlns:a16="http://schemas.microsoft.com/office/drawing/2014/main" id="{793E7625-57E3-4D7B-AA2D-BB8434265711}"/>
                  </a:ext>
                </a:extLst>
              </p:cNvPr>
              <p:cNvSpPr txBox="1"/>
              <p:nvPr/>
            </p:nvSpPr>
            <p:spPr>
              <a:xfrm>
                <a:off x="6516575" y="2799217"/>
                <a:ext cx="1211812" cy="49365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7" name="文字方塊 26">
              <a:extLst>
                <a:ext uri="{FF2B5EF4-FFF2-40B4-BE49-F238E27FC236}">
                  <a16:creationId xmlns:a16="http://schemas.microsoft.com/office/drawing/2014/main" id="{82FFC319-1531-41FA-AF85-E30FB6BBCB04}"/>
                </a:ext>
              </a:extLst>
            </p:cNvPr>
            <p:cNvSpPr txBox="1"/>
            <p:nvPr/>
          </p:nvSpPr>
          <p:spPr>
            <a:xfrm>
              <a:off x="7048271" y="3394774"/>
              <a:ext cx="1898728" cy="411382"/>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(-1.77, 0.29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6" name="文字方塊 15">
            <a:extLst>
              <a:ext uri="{FF2B5EF4-FFF2-40B4-BE49-F238E27FC236}">
                <a16:creationId xmlns:a16="http://schemas.microsoft.com/office/drawing/2014/main" id="{96D061EB-18AB-48BD-BAA9-079C5AB0D7D6}"/>
              </a:ext>
            </a:extLst>
          </p:cNvPr>
          <p:cNvSpPr txBox="1"/>
          <p:nvPr/>
        </p:nvSpPr>
        <p:spPr>
          <a:xfrm>
            <a:off x="265378" y="5561702"/>
            <a:ext cx="1664859" cy="369332"/>
          </a:xfrm>
          <a:prstGeom prst="rect">
            <a:avLst/>
          </a:prstGeom>
          <a:noFill/>
        </p:spPr>
        <p:txBody>
          <a:bodyPr wrap="square">
            <a:spAutoFit/>
          </a:bodyPr>
          <a:lstStyle/>
          <a:p>
            <a:r>
              <a:rPr lang="en-US" altLang="zh-TW" dirty="0"/>
              <a:t>SUMMIT Test 3</a:t>
            </a:r>
          </a:p>
        </p:txBody>
      </p:sp>
      <p:sp>
        <p:nvSpPr>
          <p:cNvPr id="31" name="標題 1">
            <a:extLst>
              <a:ext uri="{FF2B5EF4-FFF2-40B4-BE49-F238E27FC236}">
                <a16:creationId xmlns:a16="http://schemas.microsoft.com/office/drawing/2014/main" id="{7614B485-DCD7-C2C4-38AF-5431AEDCFC0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928298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52</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123476" y="2622545"/>
            <a:ext cx="4473864" cy="3283878"/>
            <a:chOff x="123476" y="2927345"/>
            <a:chExt cx="4473864" cy="328387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145892" y="292734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634056" y="2622545"/>
            <a:ext cx="4473864" cy="3283878"/>
            <a:chOff x="4634056" y="2927345"/>
            <a:chExt cx="4473864"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621035"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2687131" y="3124200"/>
            <a:ext cx="138957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(-1.09, 0.84</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7257752" y="3124199"/>
            <a:ext cx="1381423"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(-1.14, 0.39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p>
          <a:p>
            <a:pPr marL="742950" lvl="1" indent="-285750">
              <a:buFont typeface="Arial" panose="020B0604020202020204" pitchFamily="34" charset="0"/>
              <a:buChar char="•"/>
            </a:pPr>
            <a:r>
              <a:rPr lang="en-US" altLang="zh-TW" dirty="0"/>
              <a:t>SUMMIT with Precise Sliding</a:t>
            </a:r>
            <a:endParaRPr lang="zh-TW" altLang="en-US" dirty="0"/>
          </a:p>
        </p:txBody>
      </p:sp>
    </p:spTree>
    <p:extLst>
      <p:ext uri="{BB962C8B-B14F-4D97-AF65-F5344CB8AC3E}">
        <p14:creationId xmlns:p14="http://schemas.microsoft.com/office/powerpoint/2010/main" val="2490968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53</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437428"/>
                <a:ext cx="8998974" cy="3372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Gridding</a:t>
                </a:r>
              </a:p>
              <a:p>
                <a:pPr marL="742950" lvl="1" indent="-285750">
                  <a:lnSpc>
                    <a:spcPct val="150000"/>
                  </a:lnSpc>
                  <a:buFont typeface="Arial" panose="020B0604020202020204" pitchFamily="34" charset="0"/>
                  <a:buChar char="•"/>
                </a:pPr>
                <a:r>
                  <a:rPr lang="en-US" altLang="zh-TW" dirty="0"/>
                  <a:t>SUMMIT Parameters Estimation</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changing the filter (BF -&gt; fluorescent).</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𝑌</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relocating the plate to the same position.</a:t>
                </a:r>
              </a:p>
              <a:p>
                <a:pPr marL="1200150" lvl="2" indent="-285750">
                  <a:lnSpc>
                    <a:spcPct val="150000"/>
                  </a:lnSpc>
                  <a:buFont typeface="Arial" panose="020B0604020202020204" pitchFamily="34" charset="0"/>
                  <a:buChar char="•"/>
                </a:pPr>
                <a:r>
                  <a:rPr lang="en-US" altLang="zh-TW" dirty="0"/>
                  <a:t>In the quick scan mode, </a:t>
                </a:r>
              </a:p>
              <a:p>
                <a:pPr lvl="2">
                  <a:lnSpc>
                    <a:spcPct val="150000"/>
                  </a:lnSpc>
                </a:pPr>
                <a:r>
                  <a:rPr lang="en-US" altLang="zh-TW" dirty="0"/>
                  <a:t>     </a:t>
                </a:r>
                <a:r>
                  <a:rPr lang="en-US" altLang="zh-TW" b="0" dirty="0"/>
                  <a:t>Estimate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𝑌</m:t>
                        </m:r>
                      </m:e>
                    </m:d>
                  </m:oMath>
                </a14:m>
                <a:r>
                  <a:rPr lang="en-US" altLang="zh-TW" dirty="0"/>
                  <a:t> </a:t>
                </a:r>
              </a:p>
              <a:p>
                <a:pPr marL="1200150" lvl="2" indent="-285750">
                  <a:lnSpc>
                    <a:spcPct val="150000"/>
                  </a:lnSpc>
                  <a:buFont typeface="Arial" panose="020B0604020202020204" pitchFamily="34" charset="0"/>
                  <a:buChar char="•"/>
                </a:pPr>
                <a:r>
                  <a:rPr lang="en-US" altLang="zh-TW" dirty="0"/>
                  <a:t>In the regular high precision mode,</a:t>
                </a:r>
              </a:p>
              <a:p>
                <a:pPr lvl="2">
                  <a:lnSpc>
                    <a:spcPct val="150000"/>
                  </a:lnSpc>
                </a:pPr>
                <a:r>
                  <a:rPr lang="en-US" altLang="zh-TW" b="0" dirty="0"/>
                  <a:t>     Estimate </a:t>
                </a:r>
                <a14:m>
                  <m:oMath xmlns:m="http://schemas.openxmlformats.org/officeDocument/2006/math">
                    <m:r>
                      <a:rPr lang="en-US" altLang="zh-TW" b="0" i="1" smtClean="0">
                        <a:latin typeface="Cambria Math" panose="02040503050406030204" pitchFamily="18" charset="0"/>
                      </a:rPr>
                      <m:t>𝑉𝑎𝑟</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oMath>
                </a14:m>
                <a:r>
                  <a:rPr lang="zh-TW" altLang="en-US" dirty="0"/>
                  <a:t> </a:t>
                </a:r>
                <a:r>
                  <a:rPr lang="en-US" altLang="zh-TW" dirty="0"/>
                  <a:t>Only</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437428"/>
                <a:ext cx="8998974" cy="3372655"/>
              </a:xfrm>
              <a:prstGeom prst="rect">
                <a:avLst/>
              </a:prstGeom>
              <a:blipFill>
                <a:blip r:embed="rId2"/>
                <a:stretch>
                  <a:fillRect l="-474" b="-1989"/>
                </a:stretch>
              </a:blipFill>
            </p:spPr>
            <p:txBody>
              <a:bodyPr/>
              <a:lstStyle/>
              <a:p>
                <a:r>
                  <a:rPr lang="zh-TW" altLang="en-US">
                    <a:noFill/>
                  </a:rPr>
                  <a:t> </a:t>
                </a:r>
              </a:p>
            </p:txBody>
          </p:sp>
        </mc:Fallback>
      </mc:AlternateContent>
      <p:pic>
        <p:nvPicPr>
          <p:cNvPr id="8" name="圖片 7" descr="一張含有 時鐘, 儀錶, 手機 的圖片&#10;&#10;自動產生的描述">
            <a:extLst>
              <a:ext uri="{FF2B5EF4-FFF2-40B4-BE49-F238E27FC236}">
                <a16:creationId xmlns:a16="http://schemas.microsoft.com/office/drawing/2014/main" id="{F33AA91D-D2D1-4F02-83E8-58437ED91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362" y="3720878"/>
            <a:ext cx="2124075" cy="2124075"/>
          </a:xfrm>
          <a:prstGeom prst="rect">
            <a:avLst/>
          </a:prstGeom>
        </p:spPr>
      </p:pic>
    </p:spTree>
    <p:extLst>
      <p:ext uri="{BB962C8B-B14F-4D97-AF65-F5344CB8AC3E}">
        <p14:creationId xmlns:p14="http://schemas.microsoft.com/office/powerpoint/2010/main" val="1387561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54</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mc:Choice xmlns:a14="http://schemas.microsoft.com/office/drawing/2010/main"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23917"/>
                <a:ext cx="8998974" cy="502714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Gridding</a:t>
                </a:r>
              </a:p>
              <a:p>
                <a:pPr marL="742950" lvl="1" indent="-285750">
                  <a:buFont typeface="Arial" panose="020B0604020202020204" pitchFamily="34" charset="0"/>
                  <a:buChar char="•"/>
                </a:pPr>
                <a:r>
                  <a:rPr lang="en-US" altLang="zh-TW" sz="1600" dirty="0"/>
                  <a:t>Chebyshev’s Inequality</a:t>
                </a:r>
              </a:p>
              <a:p>
                <a:pPr marL="1200150" lvl="2"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rPr>
                      <m:t>𝑃</m:t>
                    </m:r>
                    <m:d>
                      <m:dPr>
                        <m:ctrlPr>
                          <a:rPr lang="en-US" altLang="zh-TW" sz="1600" b="0" i="1" smtClean="0">
                            <a:latin typeface="Cambria Math" panose="02040503050406030204" pitchFamily="18" charset="0"/>
                          </a:rPr>
                        </m:ctrlPr>
                      </m:dPr>
                      <m:e>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𝑍</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𝜇</m:t>
                            </m:r>
                          </m:e>
                        </m:d>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𝑘</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𝜎</m:t>
                        </m:r>
                      </m:e>
                    </m:d>
                    <m:r>
                      <a:rPr lang="en-US" altLang="zh-TW" sz="1600" b="0" i="1" smtClean="0">
                        <a:latin typeface="Cambria Math" panose="02040503050406030204" pitchFamily="18" charset="0"/>
                        <a:ea typeface="Cambria Math" panose="02040503050406030204" pitchFamily="18" charset="0"/>
                      </a:rPr>
                      <m:t>≤</m:t>
                    </m:r>
                    <m:f>
                      <m:fPr>
                        <m:ctrlPr>
                          <a:rPr lang="en-US" altLang="zh-TW" sz="1600" b="0" i="1" smtClean="0">
                            <a:latin typeface="Cambria Math" panose="02040503050406030204" pitchFamily="18" charset="0"/>
                            <a:ea typeface="Cambria Math" panose="02040503050406030204" pitchFamily="18" charset="0"/>
                          </a:rPr>
                        </m:ctrlPr>
                      </m:fPr>
                      <m:num>
                        <m:r>
                          <a:rPr lang="en-US" altLang="zh-TW" sz="1600" b="0" i="1" smtClean="0">
                            <a:latin typeface="Cambria Math" panose="02040503050406030204" pitchFamily="18" charset="0"/>
                            <a:ea typeface="Cambria Math" panose="02040503050406030204" pitchFamily="18" charset="0"/>
                          </a:rPr>
                          <m:t>1</m:t>
                        </m:r>
                      </m:num>
                      <m:den>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𝑘</m:t>
                            </m:r>
                          </m:e>
                          <m:sup>
                            <m:r>
                              <a:rPr lang="en-US" altLang="zh-TW" sz="1600" b="0" i="1" smtClean="0">
                                <a:latin typeface="Cambria Math" panose="02040503050406030204" pitchFamily="18" charset="0"/>
                                <a:ea typeface="Cambria Math" panose="02040503050406030204" pitchFamily="18" charset="0"/>
                              </a:rPr>
                              <m:t>2</m:t>
                            </m:r>
                          </m:sup>
                        </m:sSup>
                      </m:den>
                    </m:f>
                  </m:oMath>
                </a14:m>
                <a:endParaRPr lang="en-US" altLang="zh-TW" sz="1600" dirty="0"/>
              </a:p>
              <a:p>
                <a:pPr marL="1200150" lvl="2" indent="-285750">
                  <a:buFont typeface="Arial" panose="020B0604020202020204" pitchFamily="34" charset="0"/>
                  <a:buChar char="•"/>
                </a:pPr>
                <a:r>
                  <a:rPr lang="en-US" altLang="zh-TW" sz="1600" b="0" dirty="0">
                    <a:solidFill>
                      <a:srgbClr val="FF0000"/>
                    </a:solidFill>
                    <a:ea typeface="Cambria Math" panose="02040503050406030204" pitchFamily="18" charset="0"/>
                  </a:rPr>
                  <a:t>A. </a:t>
                </a:r>
                <a:r>
                  <a:rPr lang="en-US" altLang="zh-TW" sz="1600" b="0" dirty="0">
                    <a:ea typeface="Cambria Math" panose="02040503050406030204" pitchFamily="18" charset="0"/>
                  </a:rPr>
                  <a:t>Quick scan for estimating </a:t>
                </a:r>
                <a14:m>
                  <m:oMath xmlns:m="http://schemas.openxmlformats.org/officeDocument/2006/math">
                    <m:r>
                      <a:rPr lang="en-US" altLang="zh-TW" sz="1600" i="1">
                        <a:latin typeface="Cambria Math" panose="02040503050406030204" pitchFamily="18" charset="0"/>
                      </a:rPr>
                      <m:t>𝑉𝑎𝑟</m:t>
                    </m:r>
                    <m:d>
                      <m:dPr>
                        <m:ctrlPr>
                          <a:rPr lang="en-US" altLang="zh-TW" sz="1600" i="1">
                            <a:latin typeface="Cambria Math" panose="02040503050406030204" pitchFamily="18" charset="0"/>
                          </a:rPr>
                        </m:ctrlPr>
                      </m:dPr>
                      <m:e>
                        <m:r>
                          <a:rPr lang="en-US" altLang="zh-TW" sz="1600" i="1">
                            <a:latin typeface="Cambria Math" panose="02040503050406030204" pitchFamily="18" charset="0"/>
                          </a:rPr>
                          <m:t>𝑋</m:t>
                        </m:r>
                        <m:r>
                          <a:rPr lang="en-US" altLang="zh-TW" sz="1600" i="1">
                            <a:latin typeface="Cambria Math" panose="02040503050406030204" pitchFamily="18" charset="0"/>
                          </a:rPr>
                          <m:t>+</m:t>
                        </m:r>
                        <m:r>
                          <a:rPr lang="en-US" altLang="zh-TW" sz="1600" i="1">
                            <a:latin typeface="Cambria Math" panose="02040503050406030204" pitchFamily="18" charset="0"/>
                          </a:rPr>
                          <m:t>𝑌</m:t>
                        </m:r>
                      </m:e>
                    </m:d>
                  </m:oMath>
                </a14:m>
                <a:endParaRPr lang="en-US" altLang="zh-TW" sz="1600" b="0" dirty="0">
                  <a:ea typeface="Cambria Math" panose="02040503050406030204" pitchFamily="18" charset="0"/>
                </a:endParaRPr>
              </a:p>
              <a:p>
                <a:pPr marL="1657350" lvl="3" indent="-285750">
                  <a:buFont typeface="Arial" panose="020B0604020202020204" pitchFamily="34" charset="0"/>
                  <a:buChar char="•"/>
                </a:pPr>
                <a14:m>
                  <m:oMath xmlns:m="http://schemas.openxmlformats.org/officeDocument/2006/math">
                    <m:r>
                      <a:rPr lang="en-US" altLang="zh-TW" sz="1600" i="1">
                        <a:latin typeface="Cambria Math" panose="02040503050406030204" pitchFamily="18" charset="0"/>
                        <a:ea typeface="Cambria Math" panose="02040503050406030204" pitchFamily="18" charset="0"/>
                      </a:rPr>
                      <m:t>𝑘</m:t>
                    </m:r>
                    <m:r>
                      <a:rPr lang="en-US" altLang="zh-TW" sz="1600" b="0" i="1" smtClean="0">
                        <a:latin typeface="Cambria Math" panose="02040503050406030204" pitchFamily="18" charset="0"/>
                        <a:ea typeface="Cambria Math" panose="02040503050406030204" pitchFamily="18" charset="0"/>
                      </a:rPr>
                      <m:t>=14.3,</m:t>
                    </m:r>
                  </m:oMath>
                </a14:m>
                <a:r>
                  <a:rPr lang="en-US" altLang="zh-TW" sz="1600" b="0" dirty="0">
                    <a:ea typeface="Cambria Math" panose="02040503050406030204" pitchFamily="18" charset="0"/>
                  </a:rPr>
                  <a:t> </a:t>
                </a: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=7.74</m:t>
                    </m:r>
                  </m:oMath>
                </a14:m>
                <a:r>
                  <a:rPr lang="en-US" altLang="zh-TW" sz="1600" dirty="0"/>
                  <a:t>,  Cover radius: 110.7 (pixels)</a:t>
                </a:r>
              </a:p>
              <a:p>
                <a:pPr marL="1657350" lvl="3" indent="-285750">
                  <a:buFont typeface="Arial" panose="020B0604020202020204" pitchFamily="34" charset="0"/>
                  <a:buChar char="•"/>
                </a:pPr>
                <a:r>
                  <a:rPr lang="en-US" altLang="zh-TW" sz="1600" dirty="0">
                    <a:solidFill>
                      <a:srgbClr val="FF0000"/>
                    </a:solidFill>
                  </a:rPr>
                  <a:t>99.5% </a:t>
                </a:r>
                <a14:m>
                  <m:oMath xmlns:m="http://schemas.openxmlformats.org/officeDocument/2006/math">
                    <m:r>
                      <a:rPr lang="en-US" altLang="zh-TW" sz="1600" i="1" smtClean="0">
                        <a:solidFill>
                          <a:srgbClr val="FF0000"/>
                        </a:solidFill>
                        <a:latin typeface="Cambria Math" panose="02040503050406030204" pitchFamily="18" charset="0"/>
                        <a:ea typeface="Cambria Math" panose="02040503050406030204" pitchFamily="18" charset="0"/>
                      </a:rPr>
                      <m:t>↑</m:t>
                    </m:r>
                  </m:oMath>
                </a14:m>
                <a:r>
                  <a:rPr lang="en-US" altLang="zh-TW" sz="1600" dirty="0"/>
                  <a:t> confidence that the true marker center lies in the cover.</a:t>
                </a:r>
              </a:p>
              <a:p>
                <a:pPr marL="1657350" lvl="3" indent="-285750">
                  <a:buFont typeface="Arial" panose="020B0604020202020204" pitchFamily="34" charset="0"/>
                  <a:buChar char="•"/>
                </a:pPr>
                <a:r>
                  <a:rPr lang="en-US" altLang="zh-TW" sz="1600" dirty="0">
                    <a:solidFill>
                      <a:srgbClr val="FF0000"/>
                    </a:solidFill>
                  </a:rPr>
                  <a:t>2.3</a:t>
                </a:r>
                <a:r>
                  <a:rPr lang="en-US" altLang="zh-TW" sz="1600" dirty="0"/>
                  <a:t> x </a:t>
                </a:r>
                <a:r>
                  <a:rPr lang="en-US" altLang="zh-TW" sz="1600" dirty="0" err="1"/>
                  <a:t>BF_mark_size</a:t>
                </a:r>
                <a:r>
                  <a:rPr lang="en-US" altLang="zh-TW" sz="1600" dirty="0"/>
                  <a:t>, Lower bound: </a:t>
                </a:r>
                <a:r>
                  <a:rPr lang="en-US" altLang="zh-TW" sz="1600" dirty="0">
                    <a:solidFill>
                      <a:srgbClr val="FF0000"/>
                    </a:solidFill>
                  </a:rPr>
                  <a:t>110.7</a:t>
                </a:r>
                <a:r>
                  <a:rPr lang="en-US" altLang="zh-TW" sz="1600" dirty="0"/>
                  <a:t> (pixels)</a:t>
                </a:r>
              </a:p>
              <a:p>
                <a:pPr marL="1200150" lvl="2" indent="-285750">
                  <a:buFont typeface="Arial" panose="020B0604020202020204" pitchFamily="34" charset="0"/>
                  <a:buChar char="•"/>
                </a:pPr>
                <a:r>
                  <a:rPr lang="en-US" altLang="zh-TW" sz="1600" dirty="0">
                    <a:solidFill>
                      <a:srgbClr val="FF0000"/>
                    </a:solidFill>
                  </a:rPr>
                  <a:t>B. </a:t>
                </a:r>
                <a:r>
                  <a:rPr lang="en-US" altLang="zh-TW" sz="1600" dirty="0"/>
                  <a:t>Regular scan for estimating </a:t>
                </a:r>
                <a14:m>
                  <m:oMath xmlns:m="http://schemas.openxmlformats.org/officeDocument/2006/math">
                    <m:r>
                      <a:rPr lang="en-US" altLang="zh-TW" sz="1600" b="0" i="1" smtClean="0">
                        <a:latin typeface="Cambria Math" panose="02040503050406030204" pitchFamily="18" charset="0"/>
                      </a:rPr>
                      <m:t>𝑉𝑎𝑟</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𝑋</m:t>
                        </m:r>
                      </m:e>
                    </m:d>
                  </m:oMath>
                </a14:m>
                <a:endParaRPr lang="en-US" altLang="zh-TW" sz="1600" b="0" dirty="0"/>
              </a:p>
              <a:p>
                <a:pPr marL="1657350" lvl="3" indent="-285750">
                  <a:buFont typeface="Arial" panose="020B0604020202020204" pitchFamily="34" charset="0"/>
                  <a:buChar char="•"/>
                </a:pPr>
                <a14:m>
                  <m:oMath xmlns:m="http://schemas.openxmlformats.org/officeDocument/2006/math">
                    <m:r>
                      <a:rPr lang="en-US" altLang="zh-TW" sz="1600" i="1">
                        <a:latin typeface="Cambria Math" panose="02040503050406030204" pitchFamily="18" charset="0"/>
                        <a:ea typeface="Cambria Math" panose="02040503050406030204" pitchFamily="18" charset="0"/>
                      </a:rPr>
                      <m:t>𝑘</m:t>
                    </m:r>
                    <m:r>
                      <a:rPr lang="en-US" altLang="zh-TW" sz="1600" i="1">
                        <a:latin typeface="Cambria Math" panose="02040503050406030204" pitchFamily="18" charset="0"/>
                        <a:ea typeface="Cambria Math" panose="02040503050406030204" pitchFamily="18" charset="0"/>
                      </a:rPr>
                      <m:t>=7.2, </m:t>
                    </m:r>
                    <m:r>
                      <a:rPr lang="en-US" altLang="zh-TW" sz="1600" i="1">
                        <a:latin typeface="Cambria Math" panose="02040503050406030204" pitchFamily="18" charset="0"/>
                        <a:ea typeface="Cambria Math" panose="02040503050406030204" pitchFamily="18" charset="0"/>
                      </a:rPr>
                      <m:t>𝜎</m:t>
                    </m:r>
                    <m:r>
                      <a:rPr lang="en-US" altLang="zh-TW" sz="1600" i="1">
                        <a:latin typeface="Cambria Math" panose="02040503050406030204" pitchFamily="18" charset="0"/>
                        <a:ea typeface="Cambria Math" panose="02040503050406030204" pitchFamily="18" charset="0"/>
                      </a:rPr>
                      <m:t>=1.01</m:t>
                    </m:r>
                  </m:oMath>
                </a14:m>
                <a:r>
                  <a:rPr lang="en-US" altLang="zh-TW" sz="1600" dirty="0"/>
                  <a:t>,  Cover radius: 7.272 (pixels)</a:t>
                </a:r>
              </a:p>
              <a:p>
                <a:pPr marL="1657350" lvl="3" indent="-285750">
                  <a:buFont typeface="Arial" panose="020B0604020202020204" pitchFamily="34" charset="0"/>
                  <a:buChar char="•"/>
                </a:pPr>
                <a:r>
                  <a:rPr lang="en-US" altLang="zh-TW" sz="1600" dirty="0">
                    <a:solidFill>
                      <a:srgbClr val="FF0000"/>
                    </a:solidFill>
                  </a:rPr>
                  <a:t>98.06% </a:t>
                </a:r>
                <a14:m>
                  <m:oMath xmlns:m="http://schemas.openxmlformats.org/officeDocument/2006/math">
                    <m:r>
                      <a:rPr lang="en-US" altLang="zh-TW" sz="1600" i="1">
                        <a:solidFill>
                          <a:srgbClr val="FF0000"/>
                        </a:solidFill>
                        <a:latin typeface="Cambria Math" panose="02040503050406030204" pitchFamily="18" charset="0"/>
                        <a:ea typeface="Cambria Math" panose="02040503050406030204" pitchFamily="18" charset="0"/>
                      </a:rPr>
                      <m:t>↑</m:t>
                    </m:r>
                  </m:oMath>
                </a14:m>
                <a:r>
                  <a:rPr lang="en-US" altLang="zh-TW" sz="1600" dirty="0"/>
                  <a:t> confidence that the true marker center lies in the cover.</a:t>
                </a:r>
              </a:p>
              <a:p>
                <a:pPr marL="1657350" lvl="3" indent="-285750">
                  <a:buFont typeface="Arial" panose="020B0604020202020204" pitchFamily="34" charset="0"/>
                  <a:buChar char="•"/>
                </a:pPr>
                <a:r>
                  <a:rPr lang="en-US" altLang="zh-TW" sz="1600" dirty="0">
                    <a:solidFill>
                      <a:srgbClr val="FF0000"/>
                    </a:solidFill>
                  </a:rPr>
                  <a:t>0.15</a:t>
                </a:r>
                <a:r>
                  <a:rPr lang="en-US" altLang="zh-TW" sz="1600" dirty="0"/>
                  <a:t> x </a:t>
                </a:r>
                <a:r>
                  <a:rPr lang="en-US" altLang="zh-TW" sz="1600" dirty="0" err="1"/>
                  <a:t>BF_mark_size</a:t>
                </a:r>
                <a:endParaRPr lang="en-US" altLang="zh-TW" sz="1600" dirty="0"/>
              </a:p>
              <a:p>
                <a:pPr marL="742950" lvl="1" indent="-285750">
                  <a:buFont typeface="Arial" panose="020B0604020202020204" pitchFamily="34" charset="0"/>
                  <a:buChar char="•"/>
                </a:pPr>
                <a:r>
                  <a:rPr lang="en-US" altLang="zh-TW" sz="1600" dirty="0"/>
                  <a:t>Normal Distribution</a:t>
                </a:r>
              </a:p>
              <a:p>
                <a:pPr marL="1200150" lvl="2"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rPr>
                      <m:t>𝑃</m:t>
                    </m:r>
                    <m:d>
                      <m:dPr>
                        <m:ctrlPr>
                          <a:rPr lang="en-US" altLang="zh-TW" sz="1600" b="0" i="1" smtClean="0">
                            <a:latin typeface="Cambria Math" panose="02040503050406030204" pitchFamily="18" charset="0"/>
                          </a:rPr>
                        </m:ctrlPr>
                      </m:dPr>
                      <m:e>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𝑇</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𝜇</m:t>
                            </m:r>
                          </m:e>
                        </m:d>
                        <m:r>
                          <a:rPr lang="en-US" altLang="zh-TW" sz="1600" b="0" i="1" smtClean="0">
                            <a:latin typeface="Cambria Math" panose="02040503050406030204" pitchFamily="18" charset="0"/>
                          </a:rPr>
                          <m:t>&lt;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𝑍</m:t>
                            </m:r>
                          </m:e>
                          <m:sub>
                            <m:r>
                              <a:rPr lang="en-US" altLang="zh-TW" sz="1600" b="0" i="1" smtClean="0">
                                <a:latin typeface="Cambria Math" panose="02040503050406030204" pitchFamily="18" charset="0"/>
                              </a:rPr>
                              <m:t>0.0025</m:t>
                            </m:r>
                          </m:sub>
                        </m:sSub>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𝜎</m:t>
                        </m:r>
                      </m:e>
                    </m:d>
                    <m:r>
                      <a:rPr lang="en-US" altLang="zh-TW" sz="1600" b="0" i="1" smtClean="0">
                        <a:latin typeface="Cambria Math" panose="02040503050406030204" pitchFamily="18" charset="0"/>
                        <a:ea typeface="Cambria Math" panose="02040503050406030204" pitchFamily="18" charset="0"/>
                      </a:rPr>
                      <m:t>=</m:t>
                    </m:r>
                    <m:r>
                      <m:rPr>
                        <m:nor/>
                      </m:rPr>
                      <a:rPr lang="en-US" altLang="zh-TW" sz="1600" dirty="0"/>
                      <m:t>99.5%</m:t>
                    </m:r>
                    <m:r>
                      <a:rPr lang="en-US" altLang="zh-TW" sz="1600" b="0" i="1" dirty="0" smtClean="0">
                        <a:latin typeface="Cambria Math" panose="02040503050406030204" pitchFamily="18" charset="0"/>
                      </a:rPr>
                      <m:t>,   </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𝑍</m:t>
                        </m:r>
                      </m:e>
                      <m:sub>
                        <m:r>
                          <a:rPr lang="en-US" altLang="zh-TW" sz="1600" i="1">
                            <a:latin typeface="Cambria Math" panose="02040503050406030204" pitchFamily="18" charset="0"/>
                          </a:rPr>
                          <m:t>0.0025</m:t>
                        </m:r>
                      </m:sub>
                    </m:sSub>
                    <m:r>
                      <a:rPr lang="en-US" altLang="zh-TW" sz="1600" b="0" i="1" smtClean="0">
                        <a:latin typeface="Cambria Math" panose="02040503050406030204" pitchFamily="18" charset="0"/>
                      </a:rPr>
                      <m:t>=2.807</m:t>
                    </m:r>
                  </m:oMath>
                </a14:m>
                <a:r>
                  <a:rPr lang="en-US" altLang="zh-TW" sz="1600" dirty="0"/>
                  <a:t>, 99.5% confidence that the true marker center lies in the cover.</a:t>
                </a:r>
              </a:p>
              <a:p>
                <a:pPr marL="1200150" lvl="2" indent="-285750">
                  <a:buFont typeface="Arial" panose="020B0604020202020204" pitchFamily="34" charset="0"/>
                  <a:buChar char="•"/>
                </a:pPr>
                <a:r>
                  <a:rPr lang="en-US" altLang="zh-TW" sz="1600" dirty="0"/>
                  <a:t>A. </a:t>
                </a:r>
                <a:r>
                  <a:rPr lang="en-US" altLang="zh-TW" sz="1600" b="0" dirty="0">
                    <a:ea typeface="Cambria Math" panose="02040503050406030204" pitchFamily="18" charset="0"/>
                  </a:rPr>
                  <a:t>Quick scan for estimating </a:t>
                </a:r>
                <a14:m>
                  <m:oMath xmlns:m="http://schemas.openxmlformats.org/officeDocument/2006/math">
                    <m:r>
                      <a:rPr lang="en-US" altLang="zh-TW" sz="1600" i="1">
                        <a:latin typeface="Cambria Math" panose="02040503050406030204" pitchFamily="18" charset="0"/>
                      </a:rPr>
                      <m:t>𝑉𝑎𝑟</m:t>
                    </m:r>
                    <m:d>
                      <m:dPr>
                        <m:ctrlPr>
                          <a:rPr lang="en-US" altLang="zh-TW" sz="1600" i="1">
                            <a:latin typeface="Cambria Math" panose="02040503050406030204" pitchFamily="18" charset="0"/>
                          </a:rPr>
                        </m:ctrlPr>
                      </m:dPr>
                      <m:e>
                        <m:r>
                          <a:rPr lang="en-US" altLang="zh-TW" sz="1600" i="1">
                            <a:latin typeface="Cambria Math" panose="02040503050406030204" pitchFamily="18" charset="0"/>
                          </a:rPr>
                          <m:t>𝑋</m:t>
                        </m:r>
                        <m:r>
                          <a:rPr lang="en-US" altLang="zh-TW" sz="1600" i="1">
                            <a:latin typeface="Cambria Math" panose="02040503050406030204" pitchFamily="18" charset="0"/>
                          </a:rPr>
                          <m:t>+</m:t>
                        </m:r>
                        <m:r>
                          <a:rPr lang="en-US" altLang="zh-TW" sz="1600" i="1">
                            <a:latin typeface="Cambria Math" panose="02040503050406030204" pitchFamily="18" charset="0"/>
                          </a:rPr>
                          <m:t>𝑌</m:t>
                        </m:r>
                      </m:e>
                    </m:d>
                  </m:oMath>
                </a14:m>
                <a:endParaRPr lang="en-US" altLang="zh-TW" sz="1600" dirty="0"/>
              </a:p>
              <a:p>
                <a:pPr marL="1657350" lvl="3"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=7.74</m:t>
                    </m:r>
                  </m:oMath>
                </a14:m>
                <a:r>
                  <a:rPr lang="en-US" altLang="zh-TW" sz="1600" dirty="0"/>
                  <a:t>, Cover radius: 21.7 (pixels)</a:t>
                </a:r>
              </a:p>
              <a:p>
                <a:pPr marL="1200150" lvl="2" indent="-285750">
                  <a:buFont typeface="Arial" panose="020B0604020202020204" pitchFamily="34" charset="0"/>
                  <a:buChar char="•"/>
                </a:pPr>
                <a:r>
                  <a:rPr lang="en-US" altLang="zh-TW" sz="1600" dirty="0"/>
                  <a:t>B. Regular scan for estimating </a:t>
                </a:r>
                <a14:m>
                  <m:oMath xmlns:m="http://schemas.openxmlformats.org/officeDocument/2006/math">
                    <m:r>
                      <a:rPr lang="en-US" altLang="zh-TW" sz="1600" b="0" i="1" smtClean="0">
                        <a:latin typeface="Cambria Math" panose="02040503050406030204" pitchFamily="18" charset="0"/>
                      </a:rPr>
                      <m:t>𝑉𝑎𝑟</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𝑋</m:t>
                        </m:r>
                      </m:e>
                    </m:d>
                  </m:oMath>
                </a14:m>
                <a:endParaRPr lang="en-US" altLang="zh-TW" sz="1600" dirty="0"/>
              </a:p>
              <a:p>
                <a:pPr marL="1657350" lvl="3"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=1.01</m:t>
                    </m:r>
                  </m:oMath>
                </a14:m>
                <a:r>
                  <a:rPr lang="en-US" altLang="zh-TW" sz="1600" dirty="0"/>
                  <a:t>, Cover radius: 2.8 (pixels)</a:t>
                </a:r>
              </a:p>
              <a:p>
                <a:pPr marL="742950" lvl="1" indent="-285750">
                  <a:buFont typeface="Arial" panose="020B0604020202020204" pitchFamily="34" charset="0"/>
                  <a:buChar char="•"/>
                </a:pPr>
                <a:r>
                  <a:rPr lang="en-US" altLang="zh-TW" sz="1600" dirty="0"/>
                  <a:t>Overall Performance - successfully recognized rate: nearly 100%.</a:t>
                </a:r>
              </a:p>
            </p:txBody>
          </p:sp>
        </mc:Choice>
        <mc:Fallback>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23917"/>
                <a:ext cx="8998974" cy="5027145"/>
              </a:xfrm>
              <a:prstGeom prst="rect">
                <a:avLst/>
              </a:prstGeom>
              <a:blipFill>
                <a:blip r:embed="rId2"/>
                <a:stretch>
                  <a:fillRect l="-271" t="-3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699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55</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45538"/>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a:t>
            </a:r>
            <a:r>
              <a:rPr lang="en-US" altLang="zh-TW" dirty="0" err="1"/>
              <a:t>NPcall</a:t>
            </a:r>
            <a:r>
              <a:rPr lang="en-US" altLang="zh-TW" dirty="0"/>
              <a:t> Analyzer)</a:t>
            </a:r>
          </a:p>
        </p:txBody>
      </p:sp>
      <p:pic>
        <p:nvPicPr>
          <p:cNvPr id="3" name="table">
            <a:extLst>
              <a:ext uri="{FF2B5EF4-FFF2-40B4-BE49-F238E27FC236}">
                <a16:creationId xmlns:a16="http://schemas.microsoft.com/office/drawing/2014/main" id="{22A07E27-2DFA-E535-CF2A-20A87E56910B}"/>
              </a:ext>
            </a:extLst>
          </p:cNvPr>
          <p:cNvPicPr>
            <a:picLocks noChangeAspect="1"/>
          </p:cNvPicPr>
          <p:nvPr/>
        </p:nvPicPr>
        <p:blipFill>
          <a:blip r:embed="rId2"/>
          <a:stretch>
            <a:fillRect/>
          </a:stretch>
        </p:blipFill>
        <p:spPr>
          <a:xfrm>
            <a:off x="1692637" y="1526448"/>
            <a:ext cx="7075685" cy="4925232"/>
          </a:xfrm>
          <a:prstGeom prst="rect">
            <a:avLst/>
          </a:prstGeom>
        </p:spPr>
      </p:pic>
      <p:pic>
        <p:nvPicPr>
          <p:cNvPr id="7" name="table">
            <a:extLst>
              <a:ext uri="{FF2B5EF4-FFF2-40B4-BE49-F238E27FC236}">
                <a16:creationId xmlns:a16="http://schemas.microsoft.com/office/drawing/2014/main" id="{EE46D8F4-F0DB-9E03-7098-5755176B38B8}"/>
              </a:ext>
            </a:extLst>
          </p:cNvPr>
          <p:cNvPicPr>
            <a:picLocks noChangeAspect="1"/>
          </p:cNvPicPr>
          <p:nvPr/>
        </p:nvPicPr>
        <p:blipFill>
          <a:blip r:embed="rId3"/>
          <a:stretch>
            <a:fillRect/>
          </a:stretch>
        </p:blipFill>
        <p:spPr>
          <a:xfrm>
            <a:off x="375679" y="1529726"/>
            <a:ext cx="1204657" cy="4925232"/>
          </a:xfrm>
          <a:prstGeom prst="rect">
            <a:avLst/>
          </a:prstGeom>
        </p:spPr>
      </p:pic>
    </p:spTree>
    <p:extLst>
      <p:ext uri="{BB962C8B-B14F-4D97-AF65-F5344CB8AC3E}">
        <p14:creationId xmlns:p14="http://schemas.microsoft.com/office/powerpoint/2010/main" val="2325097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56</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84727"/>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(GT Caller)</a:t>
            </a:r>
          </a:p>
        </p:txBody>
      </p:sp>
      <p:graphicFrame>
        <p:nvGraphicFramePr>
          <p:cNvPr id="8" name="表格 7">
            <a:extLst>
              <a:ext uri="{FF2B5EF4-FFF2-40B4-BE49-F238E27FC236}">
                <a16:creationId xmlns:a16="http://schemas.microsoft.com/office/drawing/2014/main" id="{230C286E-A13D-B46C-4339-FC23C9437E3F}"/>
              </a:ext>
            </a:extLst>
          </p:cNvPr>
          <p:cNvGraphicFramePr>
            <a:graphicFrameLocks noGrp="1"/>
          </p:cNvGraphicFramePr>
          <p:nvPr>
            <p:extLst>
              <p:ext uri="{D42A27DB-BD31-4B8C-83A1-F6EECF244321}">
                <p14:modId xmlns:p14="http://schemas.microsoft.com/office/powerpoint/2010/main" val="3376003630"/>
              </p:ext>
            </p:extLst>
          </p:nvPr>
        </p:nvGraphicFramePr>
        <p:xfrm>
          <a:off x="1034157" y="1661367"/>
          <a:ext cx="7075685" cy="4925232"/>
        </p:xfrm>
        <a:graphic>
          <a:graphicData uri="http://schemas.openxmlformats.org/drawingml/2006/table">
            <a:tbl>
              <a:tblPr firstRow="1" bandRow="1">
                <a:tableStyleId>{5C22544A-7EE6-4342-B048-85BDC9FD1C3A}</a:tableStyleId>
              </a:tblPr>
              <a:tblGrid>
                <a:gridCol w="407374">
                  <a:extLst>
                    <a:ext uri="{9D8B030D-6E8A-4147-A177-3AD203B41FA5}">
                      <a16:colId xmlns:a16="http://schemas.microsoft.com/office/drawing/2014/main" val="3891408662"/>
                    </a:ext>
                  </a:extLst>
                </a:gridCol>
                <a:gridCol w="1985963">
                  <a:extLst>
                    <a:ext uri="{9D8B030D-6E8A-4147-A177-3AD203B41FA5}">
                      <a16:colId xmlns:a16="http://schemas.microsoft.com/office/drawing/2014/main" val="539104650"/>
                    </a:ext>
                  </a:extLst>
                </a:gridCol>
                <a:gridCol w="1204657">
                  <a:extLst>
                    <a:ext uri="{9D8B030D-6E8A-4147-A177-3AD203B41FA5}">
                      <a16:colId xmlns:a16="http://schemas.microsoft.com/office/drawing/2014/main" val="3841517948"/>
                    </a:ext>
                  </a:extLst>
                </a:gridCol>
                <a:gridCol w="1204657">
                  <a:extLst>
                    <a:ext uri="{9D8B030D-6E8A-4147-A177-3AD203B41FA5}">
                      <a16:colId xmlns:a16="http://schemas.microsoft.com/office/drawing/2014/main" val="586313482"/>
                    </a:ext>
                  </a:extLst>
                </a:gridCol>
                <a:gridCol w="1426908">
                  <a:extLst>
                    <a:ext uri="{9D8B030D-6E8A-4147-A177-3AD203B41FA5}">
                      <a16:colId xmlns:a16="http://schemas.microsoft.com/office/drawing/2014/main" val="1262269531"/>
                    </a:ext>
                  </a:extLst>
                </a:gridCol>
                <a:gridCol w="282042">
                  <a:extLst>
                    <a:ext uri="{9D8B030D-6E8A-4147-A177-3AD203B41FA5}">
                      <a16:colId xmlns:a16="http://schemas.microsoft.com/office/drawing/2014/main" val="567947828"/>
                    </a:ext>
                  </a:extLst>
                </a:gridCol>
                <a:gridCol w="282042">
                  <a:extLst>
                    <a:ext uri="{9D8B030D-6E8A-4147-A177-3AD203B41FA5}">
                      <a16:colId xmlns:a16="http://schemas.microsoft.com/office/drawing/2014/main" val="4221546347"/>
                    </a:ext>
                  </a:extLst>
                </a:gridCol>
                <a:gridCol w="282042">
                  <a:extLst>
                    <a:ext uri="{9D8B030D-6E8A-4147-A177-3AD203B41FA5}">
                      <a16:colId xmlns:a16="http://schemas.microsoft.com/office/drawing/2014/main" val="1599469977"/>
                    </a:ext>
                  </a:extLst>
                </a:gridCol>
              </a:tblGrid>
              <a:tr h="307827">
                <a:tc>
                  <a:txBody>
                    <a:bodyPr/>
                    <a:lstStyle/>
                    <a:p>
                      <a:pPr algn="ctr"/>
                      <a:r>
                        <a:rPr lang="en-US" altLang="zh-TW" sz="1200" dirty="0"/>
                        <a:t>No.</a:t>
                      </a:r>
                      <a:endParaRPr lang="zh-TW" altLang="en-US" sz="1200" dirty="0"/>
                    </a:p>
                  </a:txBody>
                  <a:tcPr anchor="ctr"/>
                </a:tc>
                <a:tc>
                  <a:txBody>
                    <a:bodyPr/>
                    <a:lstStyle/>
                    <a:p>
                      <a:pPr algn="ctr"/>
                      <a:r>
                        <a:rPr lang="en-US" altLang="zh-TW" sz="1200" dirty="0"/>
                        <a:t>Data </a:t>
                      </a:r>
                      <a:endParaRPr lang="zh-TW" altLang="en-US" sz="1200" dirty="0"/>
                    </a:p>
                  </a:txBody>
                  <a:tcPr anchor="ctr"/>
                </a:tc>
                <a:tc>
                  <a:txBody>
                    <a:bodyPr/>
                    <a:lstStyle/>
                    <a:p>
                      <a:pPr algn="ctr"/>
                      <a:r>
                        <a:rPr lang="en-US" altLang="zh-TW" sz="1200" dirty="0"/>
                        <a:t>Grid1</a:t>
                      </a:r>
                      <a:endParaRPr lang="zh-TW" altLang="en-US" sz="1200" dirty="0"/>
                    </a:p>
                  </a:txBody>
                  <a:tcPr anchor="ctr"/>
                </a:tc>
                <a:tc>
                  <a:txBody>
                    <a:bodyPr/>
                    <a:lstStyle/>
                    <a:p>
                      <a:pPr algn="ctr"/>
                      <a:r>
                        <a:rPr lang="en-US" altLang="zh-TW" sz="1200" dirty="0"/>
                        <a:t>Grid2_subpix</a:t>
                      </a:r>
                      <a:endParaRPr lang="zh-TW" altLang="en-US" sz="1200" dirty="0"/>
                    </a:p>
                  </a:txBody>
                  <a:tcPr anchor="ctr"/>
                </a:tc>
                <a:tc>
                  <a:txBody>
                    <a:bodyPr/>
                    <a:lstStyle/>
                    <a:p>
                      <a:pPr algn="ctr"/>
                      <a:r>
                        <a:rPr lang="en-US" altLang="zh-TW" sz="1200" dirty="0"/>
                        <a:t>Grid2_subpix_cvfix</a:t>
                      </a:r>
                      <a:endParaRPr lang="zh-TW" altLang="en-US" sz="1200" dirty="0"/>
                    </a:p>
                  </a:txBody>
                  <a:tcPr anchor="ctr"/>
                </a:tc>
                <a:tc gridSpan="3">
                  <a:txBody>
                    <a:bodyPr/>
                    <a:lstStyle/>
                    <a:p>
                      <a:pPr algn="ctr"/>
                      <a:r>
                        <a:rPr lang="en-US" altLang="zh-TW" sz="1200" dirty="0"/>
                        <a:t>Ranking</a:t>
                      </a:r>
                    </a:p>
                  </a:txBody>
                  <a:tcPr anchor="ctr"/>
                </a:tc>
                <a:tc hMerge="1">
                  <a:txBody>
                    <a:bodyPr/>
                    <a:lstStyle/>
                    <a:p>
                      <a:pPr algn="ctr"/>
                      <a:endParaRPr lang="zh-TW" altLang="en-US" dirty="0"/>
                    </a:p>
                  </a:txBody>
                  <a:tcPr anchor="ctr"/>
                </a:tc>
                <a:tc hMerge="1">
                  <a:txBody>
                    <a:bodyPr/>
                    <a:lstStyle/>
                    <a:p>
                      <a:pPr algn="ctr"/>
                      <a:endParaRPr lang="zh-TW" altLang="en-US" dirty="0"/>
                    </a:p>
                  </a:txBody>
                  <a:tcPr anchor="ctr"/>
                </a:tc>
                <a:extLst>
                  <a:ext uri="{0D108BD9-81ED-4DB2-BD59-A6C34878D82A}">
                    <a16:rowId xmlns:a16="http://schemas.microsoft.com/office/drawing/2014/main" val="298501364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85_46_20210324123447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49360546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2</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85_68_20210303140400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92.650%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128243170"/>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3</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85_69_20210303142117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92.991%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78068982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4</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85_76_20210303143808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52409209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5</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85_77_20210303145506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94.208%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94.192%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47038407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6</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90_21_20210325132601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98.667%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98.825%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90910123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7</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90_54_20210324125308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98.175%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98.369%</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15375358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8</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90_62_20210324131130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98.500%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98.458%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148120743"/>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90_70_20210324132953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98.108%</a:t>
                      </a:r>
                    </a:p>
                  </a:txBody>
                  <a:tcPr marL="6350" marR="6350" marT="6350" marB="0" anchor="ctr"/>
                </a:tc>
                <a:tc>
                  <a:txBody>
                    <a:bodyPr/>
                    <a:lstStyle/>
                    <a:p>
                      <a:pPr algn="ctr" fontAlgn="ctr"/>
                      <a:r>
                        <a:rPr lang="en-US" altLang="zh-TW" sz="1200" b="0" i="0" u="none" strike="noStrike" dirty="0">
                          <a:solidFill>
                            <a:srgbClr val="000000"/>
                          </a:solidFill>
                          <a:effectLst/>
                          <a:latin typeface="+mn-lt"/>
                          <a:ea typeface="新細明體" panose="02020500000000000000" pitchFamily="18" charset="-120"/>
                        </a:rPr>
                        <a:t>97.942%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428169188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10</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90_77_20210325142116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1500051845"/>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11</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95_38_20210324121430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63725835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12</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95_76_20210324164230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9279515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13</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95_77_20210221134715_94_8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38679534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14</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95_77_20210324165927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99.583%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66419546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15</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95_78_20210221140401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70723812"/>
                  </a:ext>
                </a:extLst>
              </a:tr>
            </a:tbl>
          </a:graphicData>
        </a:graphic>
      </p:graphicFrame>
    </p:spTree>
    <p:extLst>
      <p:ext uri="{BB962C8B-B14F-4D97-AF65-F5344CB8AC3E}">
        <p14:creationId xmlns:p14="http://schemas.microsoft.com/office/powerpoint/2010/main" val="838620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57</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89231"/>
                <a:ext cx="899897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Multiple data NP call results comparison</a:t>
                </a:r>
                <a:r>
                  <a:rPr lang="zh-TW" altLang="en-US" dirty="0"/>
                  <a:t> </a:t>
                </a:r>
                <a:r>
                  <a:rPr lang="en-US" altLang="zh-TW" dirty="0"/>
                  <a:t>(from finally 38 results)</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oMath>
                </a14:m>
                <a:r>
                  <a:rPr lang="en-US" altLang="zh-TW" dirty="0"/>
                  <a:t> Grid1 intensity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Intensity extracted from new developed process (Grid2)</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t>Grid1 intensity  &lt; Intensity extracted from new developed process (Grid2)</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89231"/>
                <a:ext cx="8998974" cy="923330"/>
              </a:xfrm>
              <a:prstGeom prst="rect">
                <a:avLst/>
              </a:prstGeom>
              <a:blipFill>
                <a:blip r:embed="rId2"/>
                <a:stretch>
                  <a:fillRect l="-474" t="-3289" b="-9211"/>
                </a:stretch>
              </a:blipFill>
            </p:spPr>
            <p:txBody>
              <a:bodyPr/>
              <a:lstStyle/>
              <a:p>
                <a:r>
                  <a:rPr lang="zh-TW" altLang="en-US">
                    <a:noFill/>
                  </a:rPr>
                  <a:t> </a:t>
                </a:r>
              </a:p>
            </p:txBody>
          </p:sp>
        </mc:Fallback>
      </mc:AlternateContent>
      <p:pic>
        <p:nvPicPr>
          <p:cNvPr id="3" name="table">
            <a:extLst>
              <a:ext uri="{FF2B5EF4-FFF2-40B4-BE49-F238E27FC236}">
                <a16:creationId xmlns:a16="http://schemas.microsoft.com/office/drawing/2014/main" id="{8E734983-AEFD-89A2-C269-8DA34D00EF0A}"/>
              </a:ext>
            </a:extLst>
          </p:cNvPr>
          <p:cNvPicPr>
            <a:picLocks noChangeAspect="1"/>
          </p:cNvPicPr>
          <p:nvPr/>
        </p:nvPicPr>
        <p:blipFill>
          <a:blip r:embed="rId3"/>
          <a:stretch>
            <a:fillRect/>
          </a:stretch>
        </p:blipFill>
        <p:spPr>
          <a:xfrm>
            <a:off x="380950" y="2081188"/>
            <a:ext cx="4061949" cy="4509069"/>
          </a:xfrm>
          <a:prstGeom prst="rect">
            <a:avLst/>
          </a:prstGeom>
        </p:spPr>
      </p:pic>
      <p:pic>
        <p:nvPicPr>
          <p:cNvPr id="7" name="table">
            <a:extLst>
              <a:ext uri="{FF2B5EF4-FFF2-40B4-BE49-F238E27FC236}">
                <a16:creationId xmlns:a16="http://schemas.microsoft.com/office/drawing/2014/main" id="{3B17DF04-3A5F-D709-AD13-7C3C7943B768}"/>
              </a:ext>
            </a:extLst>
          </p:cNvPr>
          <p:cNvPicPr>
            <a:picLocks noChangeAspect="1"/>
          </p:cNvPicPr>
          <p:nvPr/>
        </p:nvPicPr>
        <p:blipFill>
          <a:blip r:embed="rId4"/>
          <a:stretch>
            <a:fillRect/>
          </a:stretch>
        </p:blipFill>
        <p:spPr>
          <a:xfrm>
            <a:off x="4701102" y="2074100"/>
            <a:ext cx="4061949" cy="4538615"/>
          </a:xfrm>
          <a:prstGeom prst="rect">
            <a:avLst/>
          </a:prstGeom>
        </p:spPr>
      </p:pic>
      <p:sp>
        <p:nvSpPr>
          <p:cNvPr id="9" name="矩形: 圓角 8">
            <a:extLst>
              <a:ext uri="{FF2B5EF4-FFF2-40B4-BE49-F238E27FC236}">
                <a16:creationId xmlns:a16="http://schemas.microsoft.com/office/drawing/2014/main" id="{10E68BE1-303B-D298-3000-C4806DF1553B}"/>
              </a:ext>
            </a:extLst>
          </p:cNvPr>
          <p:cNvSpPr/>
          <p:nvPr/>
        </p:nvSpPr>
        <p:spPr>
          <a:xfrm>
            <a:off x="3291840" y="2416629"/>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8E530E07-E758-2571-7702-E2CCEC5F40C3}"/>
              </a:ext>
            </a:extLst>
          </p:cNvPr>
          <p:cNvSpPr/>
          <p:nvPr/>
        </p:nvSpPr>
        <p:spPr>
          <a:xfrm>
            <a:off x="3227290" y="4484185"/>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840CCA66-4F0E-4364-BB10-0460E27EA004}"/>
              </a:ext>
            </a:extLst>
          </p:cNvPr>
          <p:cNvSpPr/>
          <p:nvPr/>
        </p:nvSpPr>
        <p:spPr>
          <a:xfrm>
            <a:off x="7611993" y="2357350"/>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77B2162C-2EAE-30DB-9062-A8B58809F580}"/>
              </a:ext>
            </a:extLst>
          </p:cNvPr>
          <p:cNvSpPr/>
          <p:nvPr/>
        </p:nvSpPr>
        <p:spPr>
          <a:xfrm>
            <a:off x="7532321" y="4415771"/>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3" name="文字方塊 12">
                <a:extLst>
                  <a:ext uri="{FF2B5EF4-FFF2-40B4-BE49-F238E27FC236}">
                    <a16:creationId xmlns:a16="http://schemas.microsoft.com/office/drawing/2014/main" id="{88FFD1E4-A802-24E8-CA0A-4E107853B8CD}"/>
                  </a:ext>
                </a:extLst>
              </p:cNvPr>
              <p:cNvSpPr txBox="1"/>
              <p:nvPr/>
            </p:nvSpPr>
            <p:spPr>
              <a:xfrm>
                <a:off x="3109336" y="6449215"/>
                <a:ext cx="1398114" cy="369332"/>
              </a:xfrm>
              <a:prstGeom prst="rect">
                <a:avLst/>
              </a:prstGeom>
              <a:noFill/>
            </p:spPr>
            <p:txBody>
              <a:bodyPr wrap="square">
                <a:spAutoFit/>
              </a:bodyPr>
              <a:lstStyle/>
              <a:p>
                <a14:m>
                  <m:oMath xmlns:m="http://schemas.openxmlformats.org/officeDocument/2006/math">
                    <m:r>
                      <a:rPr lang="en-US" altLang="zh-TW" b="0" i="1" smtClean="0">
                        <a:solidFill>
                          <a:srgbClr val="C00000"/>
                        </a:solidFill>
                        <a:latin typeface="Cambria Math" panose="02040503050406030204" pitchFamily="18" charset="0"/>
                      </a:rPr>
                      <m:t>⇒ </m:t>
                    </m:r>
                  </m:oMath>
                </a14:m>
                <a:r>
                  <a:rPr lang="en-US" altLang="zh-TW" b="0" dirty="0">
                    <a:solidFill>
                      <a:srgbClr val="C00000"/>
                    </a:solidFill>
                  </a:rPr>
                  <a:t> Reject </a:t>
                </a:r>
                <a14:m>
                  <m:oMath xmlns:m="http://schemas.openxmlformats.org/officeDocument/2006/math">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𝐻</m:t>
                        </m:r>
                      </m:e>
                      <m:sub>
                        <m:r>
                          <a:rPr lang="en-US" altLang="zh-TW" b="0" i="1" smtClean="0">
                            <a:solidFill>
                              <a:srgbClr val="C00000"/>
                            </a:solidFill>
                            <a:latin typeface="Cambria Math" panose="02040503050406030204" pitchFamily="18" charset="0"/>
                          </a:rPr>
                          <m:t>0</m:t>
                        </m:r>
                      </m:sub>
                    </m:sSub>
                  </m:oMath>
                </a14:m>
                <a:endParaRPr lang="zh-TW" altLang="en-US" dirty="0">
                  <a:solidFill>
                    <a:srgbClr val="C00000"/>
                  </a:solidFill>
                </a:endParaRPr>
              </a:p>
            </p:txBody>
          </p:sp>
        </mc:Choice>
        <mc:Fallback>
          <p:sp>
            <p:nvSpPr>
              <p:cNvPr id="13" name="文字方塊 12">
                <a:extLst>
                  <a:ext uri="{FF2B5EF4-FFF2-40B4-BE49-F238E27FC236}">
                    <a16:creationId xmlns:a16="http://schemas.microsoft.com/office/drawing/2014/main" id="{88FFD1E4-A802-24E8-CA0A-4E107853B8CD}"/>
                  </a:ext>
                </a:extLst>
              </p:cNvPr>
              <p:cNvSpPr txBox="1">
                <a:spLocks noRot="1" noChangeAspect="1" noMove="1" noResize="1" noEditPoints="1" noAdjustHandles="1" noChangeArrowheads="1" noChangeShapeType="1" noTextEdit="1"/>
              </p:cNvSpPr>
              <p:nvPr/>
            </p:nvSpPr>
            <p:spPr>
              <a:xfrm>
                <a:off x="3109336" y="6449215"/>
                <a:ext cx="1398114" cy="369332"/>
              </a:xfrm>
              <a:prstGeom prst="rect">
                <a:avLst/>
              </a:prstGeom>
              <a:blipFill>
                <a:blip r:embed="rId5"/>
                <a:stretch>
                  <a:fillRect t="-9836"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BC1DFC87-418B-E07A-036C-C5E94AD6309E}"/>
                  </a:ext>
                </a:extLst>
              </p:cNvPr>
              <p:cNvSpPr txBox="1"/>
              <p:nvPr/>
            </p:nvSpPr>
            <p:spPr>
              <a:xfrm>
                <a:off x="7414367" y="6452124"/>
                <a:ext cx="1398114" cy="369332"/>
              </a:xfrm>
              <a:prstGeom prst="rect">
                <a:avLst/>
              </a:prstGeom>
              <a:noFill/>
            </p:spPr>
            <p:txBody>
              <a:bodyPr wrap="square">
                <a:spAutoFit/>
              </a:bodyPr>
              <a:lstStyle/>
              <a:p>
                <a14:m>
                  <m:oMath xmlns:m="http://schemas.openxmlformats.org/officeDocument/2006/math">
                    <m:r>
                      <a:rPr lang="en-US" altLang="zh-TW" b="0" i="1" smtClean="0">
                        <a:solidFill>
                          <a:srgbClr val="C00000"/>
                        </a:solidFill>
                        <a:latin typeface="Cambria Math" panose="02040503050406030204" pitchFamily="18" charset="0"/>
                      </a:rPr>
                      <m:t>⇒ </m:t>
                    </m:r>
                  </m:oMath>
                </a14:m>
                <a:r>
                  <a:rPr lang="en-US" altLang="zh-TW" b="0" dirty="0">
                    <a:solidFill>
                      <a:srgbClr val="C00000"/>
                    </a:solidFill>
                  </a:rPr>
                  <a:t> Reject </a:t>
                </a:r>
                <a14:m>
                  <m:oMath xmlns:m="http://schemas.openxmlformats.org/officeDocument/2006/math">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𝐻</m:t>
                        </m:r>
                      </m:e>
                      <m:sub>
                        <m:r>
                          <a:rPr lang="en-US" altLang="zh-TW" b="0" i="1" smtClean="0">
                            <a:solidFill>
                              <a:srgbClr val="C00000"/>
                            </a:solidFill>
                            <a:latin typeface="Cambria Math" panose="02040503050406030204" pitchFamily="18" charset="0"/>
                          </a:rPr>
                          <m:t>0</m:t>
                        </m:r>
                      </m:sub>
                    </m:sSub>
                  </m:oMath>
                </a14:m>
                <a:endParaRPr lang="zh-TW" altLang="en-US" dirty="0">
                  <a:solidFill>
                    <a:srgbClr val="C00000"/>
                  </a:solidFill>
                </a:endParaRPr>
              </a:p>
            </p:txBody>
          </p:sp>
        </mc:Choice>
        <mc:Fallback>
          <p:sp>
            <p:nvSpPr>
              <p:cNvPr id="14" name="文字方塊 13">
                <a:extLst>
                  <a:ext uri="{FF2B5EF4-FFF2-40B4-BE49-F238E27FC236}">
                    <a16:creationId xmlns:a16="http://schemas.microsoft.com/office/drawing/2014/main" id="{BC1DFC87-418B-E07A-036C-C5E94AD6309E}"/>
                  </a:ext>
                </a:extLst>
              </p:cNvPr>
              <p:cNvSpPr txBox="1">
                <a:spLocks noRot="1" noChangeAspect="1" noMove="1" noResize="1" noEditPoints="1" noAdjustHandles="1" noChangeArrowheads="1" noChangeShapeType="1" noTextEdit="1"/>
              </p:cNvSpPr>
              <p:nvPr/>
            </p:nvSpPr>
            <p:spPr>
              <a:xfrm>
                <a:off x="7414367" y="6452124"/>
                <a:ext cx="1398114" cy="369332"/>
              </a:xfrm>
              <a:prstGeom prst="rect">
                <a:avLst/>
              </a:prstGeom>
              <a:blipFill>
                <a:blip r:embed="rId6"/>
                <a:stretch>
                  <a:fillRect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70777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Normal Gamma Background Correction &amp;</a:t>
            </a:r>
            <a:br>
              <a:rPr lang="en-US" altLang="zh-TW" dirty="0"/>
            </a:br>
            <a:r>
              <a:rPr lang="en-US" altLang="zh-TW" dirty="0"/>
              <a:t>Data Preprocess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708305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59</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Model Background and Introduction</a:t>
            </a:r>
            <a:endParaRPr lang="zh-TW" altLang="en-US"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758F552-D358-0F4A-EE1D-6445C2797057}"/>
                  </a:ext>
                </a:extLst>
              </p:cNvPr>
              <p:cNvSpPr txBox="1"/>
              <p:nvPr/>
            </p:nvSpPr>
            <p:spPr>
              <a:xfrm>
                <a:off x="630194" y="2429259"/>
                <a:ext cx="8224613" cy="2637902"/>
              </a:xfrm>
              <a:prstGeom prst="rect">
                <a:avLst/>
              </a:prstGeom>
              <a:noFill/>
            </p:spPr>
            <p:txBody>
              <a:bodyPr wrap="square" rtlCol="0">
                <a:spAutoFit/>
              </a:bodyPr>
              <a:lstStyle/>
              <a:p>
                <a:pPr marL="214313" indent="-214313">
                  <a:buFont typeface="Arial" panose="020B0604020202020204" pitchFamily="34" charset="0"/>
                  <a:buChar char="•"/>
                </a:pPr>
                <a:r>
                  <a:rPr lang="en-US" altLang="zh-TW" dirty="0"/>
                  <a:t>For each single array:                      </a:t>
                </a:r>
                <a:endParaRPr lang="en-US" altLang="zh-TW" i="1" dirty="0">
                  <a:latin typeface="Cambria Math" panose="02040503050406030204" pitchFamily="18" charset="0"/>
                </a:endParaRPr>
              </a:p>
              <a:p>
                <a:pPr algn="ctr"/>
                <a:endParaRPr lang="en-US" altLang="zh-TW"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m:oMathPara>
                </a14:m>
                <a:endParaRPr lang="en-US" altLang="zh-TW" b="1" dirty="0"/>
              </a:p>
              <a:p>
                <a:pPr marL="214313" indent="-214313">
                  <a:buFont typeface="Arial" panose="020B0604020202020204" pitchFamily="34" charset="0"/>
                  <a:buChar char="•"/>
                </a:pPr>
                <a:endParaRPr lang="en-US" altLang="zh-TW" dirty="0"/>
              </a:p>
              <a:p>
                <a:pPr marL="214313" indent="-214313">
                  <a:buFont typeface="Arial" panose="020B0604020202020204" pitchFamily="34" charset="0"/>
                  <a:buChar char="•"/>
                </a:pPr>
                <a:endParaRPr lang="en-US" altLang="zh-TW" dirty="0"/>
              </a:p>
              <a:p>
                <a:endParaRPr lang="en-US" altLang="zh-TW" dirty="0"/>
              </a:p>
              <a:p>
                <a:endParaRPr lang="en-US" altLang="zh-TW" dirty="0"/>
              </a:p>
              <a:p>
                <a:pPr marL="214313" indent="-214313">
                  <a:buFont typeface="Arial" panose="020B0604020202020204" pitchFamily="34" charset="0"/>
                  <a:buChar char="•"/>
                </a:pPr>
                <a14:m>
                  <m:oMath xmlns:m="http://schemas.openxmlformats.org/officeDocument/2006/math">
                    <m:r>
                      <a:rPr lang="en-US" altLang="zh-TW" i="1">
                        <a:latin typeface="Cambria Math" panose="02040503050406030204" pitchFamily="18" charset="0"/>
                      </a:rPr>
                      <m:t>𝐵𝑔𝐶</m:t>
                    </m:r>
                    <m:r>
                      <a:rPr lang="en-US" altLang="zh-TW" i="1">
                        <a:latin typeface="Cambria Math" panose="02040503050406030204" pitchFamily="18" charset="0"/>
                      </a:rPr>
                      <m:t> </m:t>
                    </m:r>
                  </m:oMath>
                </a14:m>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b="1" i="1">
                        <a:latin typeface="Cambria Math" panose="02040503050406030204" pitchFamily="18" charset="0"/>
                      </a:rPr>
                      <m:t>⇒</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oMath>
                </a14:m>
                <a:r>
                  <a:rPr lang="en-US" altLang="zh-TW" dirty="0"/>
                  <a:t>   Enhance the biological validity of the results.</a:t>
                </a:r>
              </a:p>
              <a:p>
                <a:pPr marL="214313" indent="-214313">
                  <a:buFont typeface="Arial" panose="020B0604020202020204" pitchFamily="34" charset="0"/>
                  <a:buChar char="•"/>
                </a:pPr>
                <a:endParaRPr lang="en-US" altLang="zh-TW" dirty="0"/>
              </a:p>
            </p:txBody>
          </p:sp>
        </mc:Choice>
        <mc:Fallback xmlns="">
          <p:sp>
            <p:nvSpPr>
              <p:cNvPr id="9" name="文字方塊 8">
                <a:extLst>
                  <a:ext uri="{FF2B5EF4-FFF2-40B4-BE49-F238E27FC236}">
                    <a16:creationId xmlns:a16="http://schemas.microsoft.com/office/drawing/2014/main" id="{E758F552-D358-0F4A-EE1D-6445C2797057}"/>
                  </a:ext>
                </a:extLst>
              </p:cNvPr>
              <p:cNvSpPr txBox="1">
                <a:spLocks noRot="1" noChangeAspect="1" noMove="1" noResize="1" noEditPoints="1" noAdjustHandles="1" noChangeArrowheads="1" noChangeShapeType="1" noTextEdit="1"/>
              </p:cNvSpPr>
              <p:nvPr/>
            </p:nvSpPr>
            <p:spPr>
              <a:xfrm>
                <a:off x="630194" y="2429259"/>
                <a:ext cx="8224613" cy="2637902"/>
              </a:xfrm>
              <a:prstGeom prst="rect">
                <a:avLst/>
              </a:prstGeom>
              <a:blipFill>
                <a:blip r:embed="rId2"/>
                <a:stretch>
                  <a:fillRect l="-444" t="-1389"/>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id="{5800074F-E2C0-FAC0-1D7A-E81A58638947}"/>
              </a:ext>
            </a:extLst>
          </p:cNvPr>
          <p:cNvSpPr/>
          <p:nvPr/>
        </p:nvSpPr>
        <p:spPr>
          <a:xfrm>
            <a:off x="267469" y="1802964"/>
            <a:ext cx="2650662"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 Assumption</a:t>
            </a:r>
          </a:p>
        </p:txBody>
      </p:sp>
      <p:pic>
        <p:nvPicPr>
          <p:cNvPr id="7" name="圖片 6">
            <a:extLst>
              <a:ext uri="{FF2B5EF4-FFF2-40B4-BE49-F238E27FC236}">
                <a16:creationId xmlns:a16="http://schemas.microsoft.com/office/drawing/2014/main" id="{E7D9AAC1-F818-61D9-369B-974BD111C3CD}"/>
              </a:ext>
            </a:extLst>
          </p:cNvPr>
          <p:cNvPicPr>
            <a:picLocks noChangeAspect="1"/>
          </p:cNvPicPr>
          <p:nvPr/>
        </p:nvPicPr>
        <p:blipFill>
          <a:blip r:embed="rId3"/>
          <a:stretch>
            <a:fillRect/>
          </a:stretch>
        </p:blipFill>
        <p:spPr>
          <a:xfrm>
            <a:off x="5652000" y="4940168"/>
            <a:ext cx="3473928" cy="1369152"/>
          </a:xfrm>
          <a:prstGeom prst="rect">
            <a:avLst/>
          </a:prstGeom>
        </p:spPr>
      </p:pic>
    </p:spTree>
    <p:extLst>
      <p:ext uri="{BB962C8B-B14F-4D97-AF65-F5344CB8AC3E}">
        <p14:creationId xmlns:p14="http://schemas.microsoft.com/office/powerpoint/2010/main" val="4212634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err="1"/>
              <a:t>AxiomGT</a:t>
            </a:r>
            <a:r>
              <a:rPr lang="en-US" altLang="zh-TW" dirty="0"/>
              <a:t> Framework</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grpSp>
        <p:nvGrpSpPr>
          <p:cNvPr id="61" name="群組 60">
            <a:extLst>
              <a:ext uri="{FF2B5EF4-FFF2-40B4-BE49-F238E27FC236}">
                <a16:creationId xmlns:a16="http://schemas.microsoft.com/office/drawing/2014/main" id="{FEFEA7E4-1047-B324-21FB-2540D1C7D2F1}"/>
              </a:ext>
            </a:extLst>
          </p:cNvPr>
          <p:cNvGrpSpPr/>
          <p:nvPr/>
        </p:nvGrpSpPr>
        <p:grpSpPr>
          <a:xfrm>
            <a:off x="836007" y="1873504"/>
            <a:ext cx="7056784" cy="4919862"/>
            <a:chOff x="836007" y="1873504"/>
            <a:chExt cx="7056784" cy="4919862"/>
          </a:xfrm>
        </p:grpSpPr>
        <p:sp>
          <p:nvSpPr>
            <p:cNvPr id="8" name="矩形: 圓角 7">
              <a:extLst>
                <a:ext uri="{FF2B5EF4-FFF2-40B4-BE49-F238E27FC236}">
                  <a16:creationId xmlns:a16="http://schemas.microsoft.com/office/drawing/2014/main" id="{2CC1D187-A9B4-42AF-899F-2013031DD715}"/>
                </a:ext>
              </a:extLst>
            </p:cNvPr>
            <p:cNvSpPr/>
            <p:nvPr/>
          </p:nvSpPr>
          <p:spPr>
            <a:xfrm>
              <a:off x="4940463" y="2533471"/>
              <a:ext cx="2952328" cy="3007821"/>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9" name="矩形: 圓角 8">
              <a:extLst>
                <a:ext uri="{FF2B5EF4-FFF2-40B4-BE49-F238E27FC236}">
                  <a16:creationId xmlns:a16="http://schemas.microsoft.com/office/drawing/2014/main" id="{30A25162-CCAB-B93A-1110-DA5AE039C8F9}"/>
                </a:ext>
              </a:extLst>
            </p:cNvPr>
            <p:cNvSpPr/>
            <p:nvPr/>
          </p:nvSpPr>
          <p:spPr>
            <a:xfrm>
              <a:off x="836007" y="2533471"/>
              <a:ext cx="2952328" cy="3632896"/>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10" name="矩形: 圓角 9">
              <a:extLst>
                <a:ext uri="{FF2B5EF4-FFF2-40B4-BE49-F238E27FC236}">
                  <a16:creationId xmlns:a16="http://schemas.microsoft.com/office/drawing/2014/main" id="{6515B9F0-7344-9533-8A16-727B57F96CFD}"/>
                </a:ext>
              </a:extLst>
            </p:cNvPr>
            <p:cNvSpPr/>
            <p:nvPr/>
          </p:nvSpPr>
          <p:spPr>
            <a:xfrm>
              <a:off x="980023"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1" name="矩形: 圓角 10">
              <a:extLst>
                <a:ext uri="{FF2B5EF4-FFF2-40B4-BE49-F238E27FC236}">
                  <a16:creationId xmlns:a16="http://schemas.microsoft.com/office/drawing/2014/main" id="{82511519-CA1C-AE9A-DF2D-AFEA28B7ED55}"/>
                </a:ext>
              </a:extLst>
            </p:cNvPr>
            <p:cNvSpPr/>
            <p:nvPr/>
          </p:nvSpPr>
          <p:spPr>
            <a:xfrm>
              <a:off x="980023" y="3339589"/>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2" name="矩形: 圓角 11">
              <a:extLst>
                <a:ext uri="{FF2B5EF4-FFF2-40B4-BE49-F238E27FC236}">
                  <a16:creationId xmlns:a16="http://schemas.microsoft.com/office/drawing/2014/main" id="{9F5B09A1-FEC6-DEFD-B486-BB65E232F6A1}"/>
                </a:ext>
              </a:extLst>
            </p:cNvPr>
            <p:cNvSpPr/>
            <p:nvPr/>
          </p:nvSpPr>
          <p:spPr>
            <a:xfrm>
              <a:off x="980023" y="3929684"/>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3" name="矩形: 圓角 12">
              <a:extLst>
                <a:ext uri="{FF2B5EF4-FFF2-40B4-BE49-F238E27FC236}">
                  <a16:creationId xmlns:a16="http://schemas.microsoft.com/office/drawing/2014/main" id="{406461AA-FC4E-52B9-E44A-7018289AA4AD}"/>
                </a:ext>
              </a:extLst>
            </p:cNvPr>
            <p:cNvSpPr/>
            <p:nvPr/>
          </p:nvSpPr>
          <p:spPr>
            <a:xfrm>
              <a:off x="5084479"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4" name="矩形: 圓角 13">
              <a:extLst>
                <a:ext uri="{FF2B5EF4-FFF2-40B4-BE49-F238E27FC236}">
                  <a16:creationId xmlns:a16="http://schemas.microsoft.com/office/drawing/2014/main" id="{1E90B3C5-1273-FA76-7903-5471E2271BA5}"/>
                </a:ext>
              </a:extLst>
            </p:cNvPr>
            <p:cNvSpPr/>
            <p:nvPr/>
          </p:nvSpPr>
          <p:spPr>
            <a:xfrm>
              <a:off x="5083576" y="3340330"/>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6" name="矩形: 圓角 15">
              <a:extLst>
                <a:ext uri="{FF2B5EF4-FFF2-40B4-BE49-F238E27FC236}">
                  <a16:creationId xmlns:a16="http://schemas.microsoft.com/office/drawing/2014/main" id="{F391C00D-84FA-096B-32F9-4A785200D401}"/>
                </a:ext>
              </a:extLst>
            </p:cNvPr>
            <p:cNvSpPr/>
            <p:nvPr/>
          </p:nvSpPr>
          <p:spPr>
            <a:xfrm>
              <a:off x="980023" y="1873505"/>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a:t>
              </a:r>
              <a:endParaRPr lang="zh-TW" altLang="en-US" b="1" dirty="0">
                <a:solidFill>
                  <a:schemeClr val="tx1"/>
                </a:solidFill>
              </a:endParaRPr>
            </a:p>
          </p:txBody>
        </p:sp>
        <p:sp>
          <p:nvSpPr>
            <p:cNvPr id="17" name="矩形: 圓角 16">
              <a:extLst>
                <a:ext uri="{FF2B5EF4-FFF2-40B4-BE49-F238E27FC236}">
                  <a16:creationId xmlns:a16="http://schemas.microsoft.com/office/drawing/2014/main" id="{559A1EEE-C100-EC23-ED3C-553C2955DB84}"/>
                </a:ext>
              </a:extLst>
            </p:cNvPr>
            <p:cNvSpPr/>
            <p:nvPr/>
          </p:nvSpPr>
          <p:spPr>
            <a:xfrm>
              <a:off x="5084479" y="1873504"/>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Test samples</a:t>
              </a:r>
              <a:endParaRPr lang="zh-TW" altLang="en-US" b="1" dirty="0">
                <a:solidFill>
                  <a:schemeClr val="tx1"/>
                </a:solidFill>
              </a:endParaRPr>
            </a:p>
          </p:txBody>
        </p:sp>
        <p:sp>
          <p:nvSpPr>
            <p:cNvPr id="18" name="圓柱形 17">
              <a:extLst>
                <a:ext uri="{FF2B5EF4-FFF2-40B4-BE49-F238E27FC236}">
                  <a16:creationId xmlns:a16="http://schemas.microsoft.com/office/drawing/2014/main" id="{03324473-1538-3433-C14C-CC7FFB546F09}"/>
                </a:ext>
              </a:extLst>
            </p:cNvPr>
            <p:cNvSpPr/>
            <p:nvPr/>
          </p:nvSpPr>
          <p:spPr>
            <a:xfrm>
              <a:off x="4076367" y="3303361"/>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sz="1200"/>
            </a:p>
          </p:txBody>
        </p:sp>
        <p:sp>
          <p:nvSpPr>
            <p:cNvPr id="19" name="圓柱形 18">
              <a:extLst>
                <a:ext uri="{FF2B5EF4-FFF2-40B4-BE49-F238E27FC236}">
                  <a16:creationId xmlns:a16="http://schemas.microsoft.com/office/drawing/2014/main" id="{F139ACC2-174D-0058-1CDA-D88D13718D4D}"/>
                </a:ext>
              </a:extLst>
            </p:cNvPr>
            <p:cNvSpPr/>
            <p:nvPr/>
          </p:nvSpPr>
          <p:spPr>
            <a:xfrm>
              <a:off x="4076367" y="5664185"/>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a:p>
          </p:txBody>
        </p:sp>
        <p:cxnSp>
          <p:nvCxnSpPr>
            <p:cNvPr id="20" name="直線單箭頭接點 19">
              <a:extLst>
                <a:ext uri="{FF2B5EF4-FFF2-40B4-BE49-F238E27FC236}">
                  <a16:creationId xmlns:a16="http://schemas.microsoft.com/office/drawing/2014/main" id="{C2AB3083-C662-BB78-C811-678FDB11EDE3}"/>
                </a:ext>
              </a:extLst>
            </p:cNvPr>
            <p:cNvCxnSpPr>
              <a:stCxn id="11" idx="3"/>
              <a:endCxn id="18" idx="2"/>
            </p:cNvCxnSpPr>
            <p:nvPr/>
          </p:nvCxnSpPr>
          <p:spPr>
            <a:xfrm>
              <a:off x="3644319" y="3513998"/>
              <a:ext cx="432048" cy="741"/>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500A8D0A-3F15-6D73-D660-A65F38F77761}"/>
                </a:ext>
              </a:extLst>
            </p:cNvPr>
            <p:cNvCxnSpPr>
              <a:stCxn id="46" idx="3"/>
              <a:endCxn id="19" idx="2"/>
            </p:cNvCxnSpPr>
            <p:nvPr/>
          </p:nvCxnSpPr>
          <p:spPr>
            <a:xfrm>
              <a:off x="3642007" y="5875563"/>
              <a:ext cx="43436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E7A79192-19FE-4235-19A9-1D03C68C6767}"/>
                </a:ext>
              </a:extLst>
            </p:cNvPr>
            <p:cNvCxnSpPr>
              <a:stCxn id="18" idx="4"/>
              <a:endCxn id="14" idx="1"/>
            </p:cNvCxnSpPr>
            <p:nvPr/>
          </p:nvCxnSpPr>
          <p:spPr>
            <a:xfrm>
              <a:off x="4652431" y="3514739"/>
              <a:ext cx="431145"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32ED112-2FB6-E669-2C2A-67F42BB8115F}"/>
                </a:ext>
              </a:extLst>
            </p:cNvPr>
            <p:cNvCxnSpPr>
              <a:endCxn id="44" idx="0"/>
            </p:cNvCxnSpPr>
            <p:nvPr/>
          </p:nvCxnSpPr>
          <p:spPr>
            <a:xfrm>
              <a:off x="2312171" y="4778603"/>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175234D-F360-DB03-5EAC-B5D7F3F6788C}"/>
                </a:ext>
              </a:extLst>
            </p:cNvPr>
            <p:cNvCxnSpPr>
              <a:stCxn id="11" idx="2"/>
              <a:endCxn id="12" idx="0"/>
            </p:cNvCxnSpPr>
            <p:nvPr/>
          </p:nvCxnSpPr>
          <p:spPr>
            <a:xfrm>
              <a:off x="2312171" y="3688407"/>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6AB2B2C-1E92-B2D5-8412-9BB36C8F545B}"/>
                </a:ext>
              </a:extLst>
            </p:cNvPr>
            <p:cNvCxnSpPr>
              <a:stCxn id="10" idx="2"/>
              <a:endCxn id="11" idx="0"/>
            </p:cNvCxnSpPr>
            <p:nvPr/>
          </p:nvCxnSpPr>
          <p:spPr>
            <a:xfrm>
              <a:off x="2312171" y="3098312"/>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EB41A44-80E8-9063-3D27-EB8F4EF5C97C}"/>
                </a:ext>
              </a:extLst>
            </p:cNvPr>
            <p:cNvCxnSpPr>
              <a:stCxn id="19" idx="1"/>
              <a:endCxn id="15" idx="1"/>
            </p:cNvCxnSpPr>
            <p:nvPr/>
          </p:nvCxnSpPr>
          <p:spPr>
            <a:xfrm rot="5400000" flipH="1" flipV="1">
              <a:off x="4536129" y="5115835"/>
              <a:ext cx="376621" cy="720080"/>
            </a:xfrm>
            <a:prstGeom prst="bent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BFC744-47A0-D4B9-FAEA-55F144D1D42E}"/>
                </a:ext>
              </a:extLst>
            </p:cNvPr>
            <p:cNvCxnSpPr>
              <a:stCxn id="16" idx="2"/>
              <a:endCxn id="10" idx="0"/>
            </p:cNvCxnSpPr>
            <p:nvPr/>
          </p:nvCxnSpPr>
          <p:spPr>
            <a:xfrm>
              <a:off x="2312171" y="2305554"/>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5AD15F23-73A5-D100-2545-238228B7B8D1}"/>
                </a:ext>
              </a:extLst>
            </p:cNvPr>
            <p:cNvCxnSpPr>
              <a:stCxn id="17" idx="2"/>
              <a:endCxn id="13" idx="0"/>
            </p:cNvCxnSpPr>
            <p:nvPr/>
          </p:nvCxnSpPr>
          <p:spPr>
            <a:xfrm>
              <a:off x="6416627" y="2305553"/>
              <a:ext cx="0" cy="44394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00F01C5-841F-D447-34E6-6DE3D9159FD1}"/>
                </a:ext>
              </a:extLst>
            </p:cNvPr>
            <p:cNvCxnSpPr>
              <a:stCxn id="13" idx="2"/>
              <a:endCxn id="14" idx="0"/>
            </p:cNvCxnSpPr>
            <p:nvPr/>
          </p:nvCxnSpPr>
          <p:spPr>
            <a:xfrm flipH="1">
              <a:off x="6415724" y="3098312"/>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BED60F8-A718-D870-6A98-3AA7B9F42E79}"/>
                </a:ext>
              </a:extLst>
            </p:cNvPr>
            <p:cNvCxnSpPr>
              <a:endCxn id="15" idx="0"/>
            </p:cNvCxnSpPr>
            <p:nvPr/>
          </p:nvCxnSpPr>
          <p:spPr>
            <a:xfrm>
              <a:off x="6416627" y="4823398"/>
              <a:ext cx="0" cy="2894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B4C9BA3-87C1-5FCF-2C52-01AE38447978}"/>
                </a:ext>
              </a:extLst>
            </p:cNvPr>
            <p:cNvCxnSpPr>
              <a:endCxn id="31" idx="0"/>
            </p:cNvCxnSpPr>
            <p:nvPr/>
          </p:nvCxnSpPr>
          <p:spPr>
            <a:xfrm>
              <a:off x="6416627" y="5421473"/>
              <a:ext cx="0" cy="28283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圓柱形 34">
              <a:extLst>
                <a:ext uri="{FF2B5EF4-FFF2-40B4-BE49-F238E27FC236}">
                  <a16:creationId xmlns:a16="http://schemas.microsoft.com/office/drawing/2014/main" id="{E34E0252-ABB0-5B36-5374-519C3F7EFC0F}"/>
                </a:ext>
              </a:extLst>
            </p:cNvPr>
            <p:cNvSpPr/>
            <p:nvPr/>
          </p:nvSpPr>
          <p:spPr>
            <a:xfrm>
              <a:off x="4076367" y="2713545"/>
              <a:ext cx="576064" cy="422756"/>
            </a:xfrm>
            <a:prstGeom prst="can">
              <a:avLst/>
            </a:prstGeom>
            <a:solidFill>
              <a:srgbClr val="70AD47"/>
            </a:solidFill>
            <a:ln>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CDF</a:t>
              </a:r>
              <a:endParaRPr lang="zh-TW" altLang="en-US" dirty="0"/>
            </a:p>
          </p:txBody>
        </p:sp>
        <p:cxnSp>
          <p:nvCxnSpPr>
            <p:cNvPr id="36" name="直線單箭頭接點 35">
              <a:extLst>
                <a:ext uri="{FF2B5EF4-FFF2-40B4-BE49-F238E27FC236}">
                  <a16:creationId xmlns:a16="http://schemas.microsoft.com/office/drawing/2014/main" id="{DAAC84FF-2914-E20E-B375-5C346272B595}"/>
                </a:ext>
              </a:extLst>
            </p:cNvPr>
            <p:cNvCxnSpPr>
              <a:stCxn id="35" idx="4"/>
              <a:endCxn id="13" idx="1"/>
            </p:cNvCxnSpPr>
            <p:nvPr/>
          </p:nvCxnSpPr>
          <p:spPr>
            <a:xfrm flipV="1">
              <a:off x="4652431"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97FDF8B-07C6-5596-4A89-3FB041FDFEA3}"/>
                </a:ext>
              </a:extLst>
            </p:cNvPr>
            <p:cNvCxnSpPr>
              <a:stCxn id="35" idx="2"/>
              <a:endCxn id="10" idx="3"/>
            </p:cNvCxnSpPr>
            <p:nvPr/>
          </p:nvCxnSpPr>
          <p:spPr>
            <a:xfrm flipH="1" flipV="1">
              <a:off x="3644319"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10531293-D1AF-3013-5BAF-09D55E825501}"/>
                </a:ext>
              </a:extLst>
            </p:cNvPr>
            <p:cNvSpPr/>
            <p:nvPr/>
          </p:nvSpPr>
          <p:spPr>
            <a:xfrm>
              <a:off x="977711" y="4519779"/>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39" name="直線單箭頭接點 38">
              <a:extLst>
                <a:ext uri="{FF2B5EF4-FFF2-40B4-BE49-F238E27FC236}">
                  <a16:creationId xmlns:a16="http://schemas.microsoft.com/office/drawing/2014/main" id="{DDC615F2-8E89-FBD6-608F-69AA94A56758}"/>
                </a:ext>
              </a:extLst>
            </p:cNvPr>
            <p:cNvCxnSpPr>
              <a:stCxn id="12" idx="2"/>
              <a:endCxn id="38" idx="0"/>
            </p:cNvCxnSpPr>
            <p:nvPr/>
          </p:nvCxnSpPr>
          <p:spPr>
            <a:xfrm flipH="1">
              <a:off x="2309859" y="4278502"/>
              <a:ext cx="2312"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9D407B64-5C60-52B2-C4EB-199E84D6120D}"/>
                </a:ext>
              </a:extLst>
            </p:cNvPr>
            <p:cNvSpPr/>
            <p:nvPr/>
          </p:nvSpPr>
          <p:spPr>
            <a:xfrm>
              <a:off x="5084479" y="3931166"/>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a:t>Allele Summarization</a:t>
              </a:r>
            </a:p>
          </p:txBody>
        </p:sp>
        <p:cxnSp>
          <p:nvCxnSpPr>
            <p:cNvPr id="41" name="直線單箭頭接點 40">
              <a:extLst>
                <a:ext uri="{FF2B5EF4-FFF2-40B4-BE49-F238E27FC236}">
                  <a16:creationId xmlns:a16="http://schemas.microsoft.com/office/drawing/2014/main" id="{D5F187A0-3353-A09C-58F6-0DCA97FCBF85}"/>
                </a:ext>
              </a:extLst>
            </p:cNvPr>
            <p:cNvCxnSpPr>
              <a:stCxn id="14" idx="2"/>
              <a:endCxn id="40" idx="0"/>
            </p:cNvCxnSpPr>
            <p:nvPr/>
          </p:nvCxnSpPr>
          <p:spPr>
            <a:xfrm>
              <a:off x="6415724" y="3689148"/>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15ED9FAE-46C8-3354-DCF9-A4246725C776}"/>
                </a:ext>
              </a:extLst>
            </p:cNvPr>
            <p:cNvCxnSpPr>
              <a:stCxn id="42" idx="1"/>
              <a:endCxn id="38" idx="3"/>
            </p:cNvCxnSpPr>
            <p:nvPr/>
          </p:nvCxnSpPr>
          <p:spPr>
            <a:xfrm rot="5400000">
              <a:off x="3965872" y="4295661"/>
              <a:ext cx="74662" cy="722392"/>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79AA5EDA-76DF-9255-EC00-6148176BCB25}"/>
                </a:ext>
              </a:extLst>
            </p:cNvPr>
            <p:cNvSpPr/>
            <p:nvPr/>
          </p:nvSpPr>
          <p:spPr>
            <a:xfrm>
              <a:off x="982080" y="5109874"/>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a:t>Signal Space Transformation</a:t>
              </a:r>
            </a:p>
          </p:txBody>
        </p:sp>
        <p:sp>
          <p:nvSpPr>
            <p:cNvPr id="45" name="矩形: 圓角 44">
              <a:extLst>
                <a:ext uri="{FF2B5EF4-FFF2-40B4-BE49-F238E27FC236}">
                  <a16:creationId xmlns:a16="http://schemas.microsoft.com/office/drawing/2014/main" id="{99FE1D7C-3C97-BBE3-AFCA-4F809056F5FC}"/>
                </a:ext>
              </a:extLst>
            </p:cNvPr>
            <p:cNvSpPr/>
            <p:nvPr/>
          </p:nvSpPr>
          <p:spPr>
            <a:xfrm>
              <a:off x="5083576" y="4522002"/>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sp>
          <p:nvSpPr>
            <p:cNvPr id="46" name="矩形: 圓角 45">
              <a:extLst>
                <a:ext uri="{FF2B5EF4-FFF2-40B4-BE49-F238E27FC236}">
                  <a16:creationId xmlns:a16="http://schemas.microsoft.com/office/drawing/2014/main" id="{A80F0111-8E57-BF42-93F3-535BA1EC7DC4}"/>
                </a:ext>
              </a:extLst>
            </p:cNvPr>
            <p:cNvSpPr/>
            <p:nvPr/>
          </p:nvSpPr>
          <p:spPr>
            <a:xfrm>
              <a:off x="977711" y="5699970"/>
              <a:ext cx="2664296" cy="351186"/>
            </a:xfrm>
            <a:prstGeom prst="round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AxiomGT</a:t>
              </a:r>
              <a:r>
                <a:rPr lang="en-US" altLang="zh-TW" dirty="0"/>
                <a:t> &lt;Train&gt;</a:t>
              </a:r>
            </a:p>
          </p:txBody>
        </p:sp>
        <p:cxnSp>
          <p:nvCxnSpPr>
            <p:cNvPr id="47" name="接點: 肘形 46">
              <a:extLst>
                <a:ext uri="{FF2B5EF4-FFF2-40B4-BE49-F238E27FC236}">
                  <a16:creationId xmlns:a16="http://schemas.microsoft.com/office/drawing/2014/main" id="{6379867B-D03E-296C-ACB2-5B7F17EC27B7}"/>
                </a:ext>
              </a:extLst>
            </p:cNvPr>
            <p:cNvCxnSpPr>
              <a:stCxn id="42" idx="3"/>
              <a:endCxn id="40" idx="1"/>
            </p:cNvCxnSpPr>
            <p:nvPr/>
          </p:nvCxnSpPr>
          <p:spPr>
            <a:xfrm rot="5400000" flipH="1" flipV="1">
              <a:off x="4683380" y="3786595"/>
              <a:ext cx="82119" cy="720080"/>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1FA3E5E7-FD39-392E-480C-8E4A32FD6C52}"/>
                </a:ext>
              </a:extLst>
            </p:cNvPr>
            <p:cNvCxnSpPr>
              <a:stCxn id="40" idx="2"/>
              <a:endCxn id="45" idx="0"/>
            </p:cNvCxnSpPr>
            <p:nvPr/>
          </p:nvCxnSpPr>
          <p:spPr>
            <a:xfrm flipH="1">
              <a:off x="6415724" y="4279984"/>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A19E1DF-F15C-B681-A594-254572C1BF97}"/>
                </a:ext>
              </a:extLst>
            </p:cNvPr>
            <p:cNvCxnSpPr>
              <a:endCxn id="46" idx="0"/>
            </p:cNvCxnSpPr>
            <p:nvPr/>
          </p:nvCxnSpPr>
          <p:spPr>
            <a:xfrm>
              <a:off x="2309859" y="5465003"/>
              <a:ext cx="0" cy="23496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FDDD136-60B7-A9A3-65D9-F55C445CAAF1}"/>
                </a:ext>
              </a:extLst>
            </p:cNvPr>
            <p:cNvSpPr/>
            <p:nvPr/>
          </p:nvSpPr>
          <p:spPr>
            <a:xfrm>
              <a:off x="5083576" y="6370610"/>
              <a:ext cx="2664296" cy="422756"/>
            </a:xfrm>
            <a:prstGeom prst="round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chemeClr val="tx1"/>
                  </a:solidFill>
                </a:rPr>
                <a:t>Web Browser</a:t>
              </a:r>
            </a:p>
          </p:txBody>
        </p:sp>
        <p:cxnSp>
          <p:nvCxnSpPr>
            <p:cNvPr id="55" name="直線單箭頭接點 54">
              <a:extLst>
                <a:ext uri="{FF2B5EF4-FFF2-40B4-BE49-F238E27FC236}">
                  <a16:creationId xmlns:a16="http://schemas.microsoft.com/office/drawing/2014/main" id="{13073500-659A-3374-00FD-55D1F3A6FA83}"/>
                </a:ext>
              </a:extLst>
            </p:cNvPr>
            <p:cNvCxnSpPr>
              <a:endCxn id="54" idx="0"/>
            </p:cNvCxnSpPr>
            <p:nvPr/>
          </p:nvCxnSpPr>
          <p:spPr>
            <a:xfrm>
              <a:off x="6415724" y="5905100"/>
              <a:ext cx="0" cy="46551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0134D8FE-EE23-5A29-F2B1-CA9AA78EB3A9}"/>
                </a:ext>
              </a:extLst>
            </p:cNvPr>
            <p:cNvSpPr/>
            <p:nvPr/>
          </p:nvSpPr>
          <p:spPr>
            <a:xfrm>
              <a:off x="5084479" y="5704307"/>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sp>
          <p:nvSpPr>
            <p:cNvPr id="15" name="矩形: 圓角 14">
              <a:extLst>
                <a:ext uri="{FF2B5EF4-FFF2-40B4-BE49-F238E27FC236}">
                  <a16:creationId xmlns:a16="http://schemas.microsoft.com/office/drawing/2014/main" id="{37E6741D-3CB6-137D-A5F1-9878A85B8142}"/>
                </a:ext>
              </a:extLst>
            </p:cNvPr>
            <p:cNvSpPr/>
            <p:nvPr/>
          </p:nvSpPr>
          <p:spPr>
            <a:xfrm>
              <a:off x="5084479" y="5112838"/>
              <a:ext cx="2664296" cy="349452"/>
            </a:xfrm>
            <a:prstGeom prst="roundRect">
              <a:avLst/>
            </a:prstGeom>
            <a:solidFill>
              <a:srgbClr val="FFC000"/>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err="1"/>
                <a:t>AxiomGT</a:t>
              </a:r>
              <a:r>
                <a:rPr lang="en-US" altLang="zh-TW" dirty="0"/>
                <a:t> &lt;Call&gt;</a:t>
              </a:r>
            </a:p>
          </p:txBody>
        </p:sp>
        <p:sp>
          <p:nvSpPr>
            <p:cNvPr id="56" name="矩形: 剪去單一角落 55">
              <a:extLst>
                <a:ext uri="{FF2B5EF4-FFF2-40B4-BE49-F238E27FC236}">
                  <a16:creationId xmlns:a16="http://schemas.microsoft.com/office/drawing/2014/main" id="{D3B52C32-8C99-DD96-ECFD-EAABAB87F710}"/>
                </a:ext>
              </a:extLst>
            </p:cNvPr>
            <p:cNvSpPr/>
            <p:nvPr/>
          </p:nvSpPr>
          <p:spPr>
            <a:xfrm>
              <a:off x="3948019" y="202375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cxnSp>
          <p:nvCxnSpPr>
            <p:cNvPr id="57" name="接點: 肘形 56">
              <a:extLst>
                <a:ext uri="{FF2B5EF4-FFF2-40B4-BE49-F238E27FC236}">
                  <a16:creationId xmlns:a16="http://schemas.microsoft.com/office/drawing/2014/main" id="{09DFB553-31F7-4E6C-37A8-F968205A0A9F}"/>
                </a:ext>
              </a:extLst>
            </p:cNvPr>
            <p:cNvCxnSpPr>
              <a:cxnSpLocks/>
              <a:stCxn id="56" idx="2"/>
              <a:endCxn id="10" idx="3"/>
            </p:cNvCxnSpPr>
            <p:nvPr/>
          </p:nvCxnSpPr>
          <p:spPr>
            <a:xfrm rot="10800000" flipV="1">
              <a:off x="3644319" y="2274881"/>
              <a:ext cx="303700"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589111DA-604A-A954-6BBD-48F788DEE00B}"/>
                </a:ext>
              </a:extLst>
            </p:cNvPr>
            <p:cNvCxnSpPr>
              <a:cxnSpLocks/>
              <a:stCxn id="56" idx="0"/>
              <a:endCxn id="13" idx="1"/>
            </p:cNvCxnSpPr>
            <p:nvPr/>
          </p:nvCxnSpPr>
          <p:spPr>
            <a:xfrm>
              <a:off x="4776155" y="2274882"/>
              <a:ext cx="308324"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矩形: 剪去單一角落 41">
              <a:extLst>
                <a:ext uri="{FF2B5EF4-FFF2-40B4-BE49-F238E27FC236}">
                  <a16:creationId xmlns:a16="http://schemas.microsoft.com/office/drawing/2014/main" id="{E58FB8A8-8165-65D9-A9FF-2DCAAB9490B1}"/>
                </a:ext>
              </a:extLst>
            </p:cNvPr>
            <p:cNvSpPr/>
            <p:nvPr/>
          </p:nvSpPr>
          <p:spPr>
            <a:xfrm>
              <a:off x="4042098" y="4187694"/>
              <a:ext cx="644601" cy="431832"/>
            </a:xfrm>
            <a:prstGeom prst="snip1Rect">
              <a:avLst/>
            </a:prstGeom>
          </p:spPr>
          <p:style>
            <a:lnRef idx="2">
              <a:schemeClr val="dk1"/>
            </a:lnRef>
            <a:fillRef idx="1">
              <a:schemeClr val="lt1"/>
            </a:fillRef>
            <a:effectRef idx="0">
              <a:schemeClr val="dk1"/>
            </a:effectRef>
            <a:fontRef idx="minor">
              <a:schemeClr val="dk1"/>
            </a:fontRef>
          </p:style>
          <p:txBody>
            <a:bodyPr lIns="36000" tIns="0" rIns="0" bIns="0" rtlCol="0" anchor="ctr"/>
            <a:lstStyle/>
            <a:p>
              <a:pPr algn="ctr">
                <a:lnSpc>
                  <a:spcPts val="1200"/>
                </a:lnSpc>
              </a:pPr>
              <a:r>
                <a:rPr lang="en-US" altLang="zh-TW" sz="1400" b="1" dirty="0"/>
                <a:t>Probe-set List</a:t>
              </a:r>
              <a:endParaRPr lang="zh-TW" altLang="en-US" sz="1400" b="1" dirty="0"/>
            </a:p>
          </p:txBody>
        </p:sp>
      </p:gr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43117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60</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8254348-AACD-E421-E523-B114FBECF696}"/>
                  </a:ext>
                </a:extLst>
              </p:cNvPr>
              <p:cNvSpPr txBox="1"/>
              <p:nvPr/>
            </p:nvSpPr>
            <p:spPr>
              <a:xfrm>
                <a:off x="630194" y="2150213"/>
                <a:ext cx="8224613" cy="3736729"/>
              </a:xfrm>
              <a:prstGeom prst="rect">
                <a:avLst/>
              </a:prstGeom>
              <a:noFill/>
            </p:spPr>
            <p:txBody>
              <a:bodyPr wrap="square" rtlCol="0">
                <a:spAutoFit/>
              </a:bodyPr>
              <a:lstStyle/>
              <a:p>
                <a:pPr marL="214313" indent="-214313">
                  <a:buFont typeface="Arial" panose="020B0604020202020204" pitchFamily="34" charset="0"/>
                  <a:buChar char="•"/>
                </a:pPr>
                <a:r>
                  <a:rPr lang="en-US" altLang="zh-TW" sz="1500" dirty="0"/>
                  <a:t>For each single array </a:t>
                </a:r>
                <a14:m>
                  <m:oMath xmlns:m="http://schemas.openxmlformats.org/officeDocument/2006/math">
                    <m:r>
                      <a:rPr lang="en-US" altLang="zh-TW" sz="1500" i="1" dirty="0">
                        <a:latin typeface="Cambria Math" panose="02040503050406030204" pitchFamily="18" charset="0"/>
                      </a:rPr>
                      <m:t>𝑗</m:t>
                    </m:r>
                  </m:oMath>
                </a14:m>
                <a:r>
                  <a:rPr lang="en-US" altLang="zh-TW" sz="1500" dirty="0"/>
                  <a:t>:                   </a:t>
                </a:r>
              </a:p>
              <a:p>
                <a:pPr/>
                <a14:m>
                  <m:oMathPara xmlns:m="http://schemas.openxmlformats.org/officeDocument/2006/math">
                    <m:oMathParaPr>
                      <m:jc m:val="center"/>
                    </m:oMathParaPr>
                    <m:oMath xmlns:m="http://schemas.openxmlformats.org/officeDocument/2006/math">
                      <m:sSub>
                        <m:sSubPr>
                          <m:ctrlPr>
                            <a:rPr lang="en-US" altLang="zh-TW" sz="1500" b="1" i="1">
                              <a:solidFill>
                                <a:srgbClr val="00B050"/>
                              </a:solidFill>
                              <a:latin typeface="Cambria Math" panose="02040503050406030204" pitchFamily="18" charset="0"/>
                            </a:rPr>
                          </m:ctrlPr>
                        </m:sSubPr>
                        <m:e>
                          <m:r>
                            <a:rPr lang="en-US" altLang="zh-TW" sz="1500" b="1" i="1">
                              <a:solidFill>
                                <a:srgbClr val="00B050"/>
                              </a:solidFill>
                              <a:latin typeface="Cambria Math" panose="02040503050406030204" pitchFamily="18" charset="0"/>
                            </a:rPr>
                            <m:t>𝑿</m:t>
                          </m:r>
                        </m:e>
                        <m:sub>
                          <m:r>
                            <a:rPr lang="en-US" altLang="zh-TW" sz="1500" b="1" i="1">
                              <a:solidFill>
                                <a:srgbClr val="00B05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D6A300"/>
                              </a:solidFill>
                              <a:latin typeface="Cambria Math" panose="02040503050406030204" pitchFamily="18" charset="0"/>
                            </a:rPr>
                          </m:ctrlPr>
                        </m:sSubPr>
                        <m:e>
                          <m:r>
                            <a:rPr lang="en-US" altLang="zh-TW" sz="1500" b="1" i="1">
                              <a:solidFill>
                                <a:srgbClr val="D6A300"/>
                              </a:solidFill>
                              <a:latin typeface="Cambria Math" panose="02040503050406030204" pitchFamily="18" charset="0"/>
                            </a:rPr>
                            <m:t>𝑺</m:t>
                          </m:r>
                        </m:e>
                        <m:sub>
                          <m:r>
                            <a:rPr lang="en-US" altLang="zh-TW" sz="1500" b="1" i="1">
                              <a:solidFill>
                                <a:srgbClr val="D6A30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2683C6"/>
                              </a:solidFill>
                              <a:latin typeface="Cambria Math" panose="02040503050406030204" pitchFamily="18" charset="0"/>
                            </a:rPr>
                          </m:ctrlPr>
                        </m:sSubPr>
                        <m:e>
                          <m:r>
                            <a:rPr lang="en-US" altLang="zh-TW" sz="1500" b="1" i="1">
                              <a:solidFill>
                                <a:srgbClr val="2683C6"/>
                              </a:solidFill>
                              <a:latin typeface="Cambria Math" panose="02040503050406030204" pitchFamily="18" charset="0"/>
                            </a:rPr>
                            <m:t>𝑩</m:t>
                          </m:r>
                        </m:e>
                        <m:sub>
                          <m:r>
                            <a:rPr lang="en-US" altLang="zh-TW" sz="1500" b="1" i="1">
                              <a:solidFill>
                                <a:srgbClr val="2683C6"/>
                              </a:solidFill>
                              <a:latin typeface="Cambria Math" panose="02040503050406030204" pitchFamily="18" charset="0"/>
                            </a:rPr>
                            <m:t>𝒋</m:t>
                          </m:r>
                        </m:sub>
                      </m:sSub>
                    </m:oMath>
                  </m:oMathPara>
                </a14:m>
                <a:endParaRPr lang="en-US" altLang="zh-TW" sz="1500" dirty="0"/>
              </a:p>
              <a:p>
                <a:pPr marL="214313" indent="-214313">
                  <a:buFont typeface="Arial" panose="020B0604020202020204" pitchFamily="34" charset="0"/>
                  <a:buChar char="•"/>
                </a:pPr>
                <a:endParaRPr lang="en-US" altLang="zh-TW" sz="1500" dirty="0"/>
              </a:p>
              <a:p>
                <a:pPr marL="214313" indent="-214313">
                  <a:buFont typeface="Arial" panose="020B0604020202020204" pitchFamily="34" charset="0"/>
                  <a:buChar char="•"/>
                </a:pPr>
                <a14:m>
                  <m:oMath xmlns:m="http://schemas.openxmlformats.org/officeDocument/2006/math">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𝑋</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d>
                      <m:dPr>
                        <m:begChr m:val="{"/>
                        <m:endChr m:val=""/>
                        <m:ctrlPr>
                          <a:rPr lang="en-US" altLang="zh-TW" sz="1500" i="1">
                            <a:latin typeface="Cambria Math" panose="02040503050406030204" pitchFamily="18" charset="0"/>
                          </a:rPr>
                        </m:ctrlPr>
                      </m:dPr>
                      <m:e>
                        <m:eqArr>
                          <m:eqArrPr>
                            <m:ctrlPr>
                              <a:rPr lang="en-US" altLang="zh-TW" sz="1500" i="1">
                                <a:latin typeface="Cambria Math" panose="02040503050406030204" pitchFamily="18" charset="0"/>
                              </a:rPr>
                            </m:ctrlPr>
                          </m:eqArrPr>
                          <m:e>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𝑆</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r>
                              <a:rPr lang="en-US" altLang="zh-TW" sz="1500" i="1">
                                <a:latin typeface="Cambria Math" panose="02040503050406030204" pitchFamily="18" charset="0"/>
                              </a:rPr>
                              <m:t>𝐽</m:t>
                            </m:r>
                            <m:r>
                              <a:rPr lang="en-US" altLang="zh-TW" sz="1500" i="1">
                                <a:latin typeface="Cambria Math" panose="02040503050406030204" pitchFamily="18" charset="0"/>
                              </a:rPr>
                              <m:t>⇒</m:t>
                            </m:r>
                            <m:r>
                              <a:rPr lang="en-US" altLang="zh-TW" sz="1500" i="1">
                                <a:latin typeface="Cambria Math" panose="02040503050406030204" pitchFamily="18" charset="0"/>
                              </a:rPr>
                              <m:t>𝑟𝑒𝑔𝑢𝑙𝑎𝑟</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r>
                              <a:rPr lang="en-US" altLang="zh-TW" sz="1500" i="1">
                                <a:latin typeface="Cambria Math" panose="02040503050406030204" pitchFamily="18" charset="0"/>
                              </a:rPr>
                              <m:t>                    </m:t>
                            </m:r>
                          </m:e>
                          <m:e>
                            <m:r>
                              <a:rPr lang="en-US" altLang="zh-TW" sz="1500" i="1">
                                <a:latin typeface="Cambria Math" panose="02040503050406030204" pitchFamily="18" charset="0"/>
                              </a:rPr>
                              <m:t>0+</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𝐽</m:t>
                                </m:r>
                              </m:e>
                              <m:sub>
                                <m:r>
                                  <a:rPr lang="en-US" altLang="zh-TW" sz="1500" i="1">
                                    <a:latin typeface="Cambria Math" panose="02040503050406030204" pitchFamily="18" charset="0"/>
                                  </a:rPr>
                                  <m:t>0</m:t>
                                </m:r>
                              </m:sub>
                            </m:sSub>
                            <m:r>
                              <a:rPr lang="en-US" altLang="zh-TW" sz="1500" i="1">
                                <a:latin typeface="Cambria Math" panose="02040503050406030204" pitchFamily="18" charset="0"/>
                              </a:rPr>
                              <m:t>⇒</m:t>
                            </m:r>
                            <m:r>
                              <a:rPr lang="en-US" altLang="zh-TW" sz="1500" i="1">
                                <a:latin typeface="Cambria Math" panose="02040503050406030204" pitchFamily="18" charset="0"/>
                              </a:rPr>
                              <m:t>𝑛𝑒𝑔𝑎𝑡𝑖𝑣𝑒</m:t>
                            </m:r>
                            <m:r>
                              <a:rPr lang="en-US" altLang="zh-TW" sz="1500" i="1">
                                <a:latin typeface="Cambria Math" panose="02040503050406030204" pitchFamily="18" charset="0"/>
                              </a:rPr>
                              <m:t> </m:t>
                            </m:r>
                            <m:r>
                              <a:rPr lang="en-US" altLang="zh-TW" sz="1500" i="1">
                                <a:latin typeface="Cambria Math" panose="02040503050406030204" pitchFamily="18" charset="0"/>
                              </a:rPr>
                              <m:t>𝑐𝑜𝑛𝑡𝑟𝑜𝑙</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e>
                        </m:eqArr>
                      </m:e>
                    </m:d>
                  </m:oMath>
                </a14:m>
                <a:endParaRPr lang="en-US" altLang="zh-TW" sz="1500" dirty="0"/>
              </a:p>
              <a:p>
                <a:pPr marL="214313" indent="-214313">
                  <a:lnSpc>
                    <a:spcPct val="150000"/>
                  </a:lnSpc>
                  <a:buFont typeface="Arial" panose="020B0604020202020204" pitchFamily="34" charset="0"/>
                  <a:buChar char="•"/>
                </a:pPr>
                <a:r>
                  <a:rPr lang="en-US" altLang="zh-TW" sz="1500" dirty="0"/>
                  <a:t> </a:t>
                </a:r>
                <a14:m>
                  <m:oMath xmlns:m="http://schemas.openxmlformats.org/officeDocument/2006/math">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𝑋</m:t>
                        </m:r>
                      </m:e>
                      <m:sub>
                        <m:r>
                          <a:rPr lang="en-US" altLang="zh-TW" sz="1500" i="1">
                            <a:solidFill>
                              <a:srgbClr val="00B05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𝑓</m:t>
                        </m:r>
                      </m:e>
                      <m:sub>
                        <m:r>
                          <a:rPr lang="en-US" altLang="zh-TW" sz="1500" i="1">
                            <a:solidFill>
                              <a:srgbClr val="00B050"/>
                            </a:solidFill>
                            <a:latin typeface="Cambria Math" panose="02040503050406030204" pitchFamily="18" charset="0"/>
                          </a:rPr>
                          <m:t>𝑥</m:t>
                        </m:r>
                      </m:sub>
                    </m:sSub>
                    <m:d>
                      <m:dPr>
                        <m:ctrlPr>
                          <a:rPr lang="en-US" altLang="zh-TW" sz="1500" i="1">
                            <a:solidFill>
                              <a:srgbClr val="00B050"/>
                            </a:solidFill>
                            <a:latin typeface="Cambria Math" panose="02040503050406030204" pitchFamily="18" charset="0"/>
                          </a:rPr>
                        </m:ctrlPr>
                      </m:dPr>
                      <m:e>
                        <m:r>
                          <a:rPr lang="en-US" altLang="zh-TW" sz="1500" i="1">
                            <a:solidFill>
                              <a:srgbClr val="00B050"/>
                            </a:solidFill>
                            <a:latin typeface="Cambria Math" panose="02040503050406030204" pitchFamily="18" charset="0"/>
                          </a:rPr>
                          <m:t>𝑥</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𝑓</m:t>
                        </m:r>
                      </m:e>
                      <m:sub>
                        <m:r>
                          <a:rPr lang="en-US" altLang="zh-TW" sz="1500" i="1">
                            <a:solidFill>
                              <a:srgbClr val="D6A300"/>
                            </a:solidFill>
                            <a:latin typeface="Cambria Math" panose="02040503050406030204" pitchFamily="18" charset="0"/>
                          </a:rPr>
                          <m:t>𝑠</m:t>
                        </m:r>
                      </m:sub>
                    </m:sSub>
                    <m:d>
                      <m:dPr>
                        <m:ctrlPr>
                          <a:rPr lang="en-US" altLang="zh-TW" sz="1500" i="1">
                            <a:solidFill>
                              <a:srgbClr val="D6A300"/>
                            </a:solidFill>
                            <a:latin typeface="Cambria Math" panose="02040503050406030204" pitchFamily="18" charset="0"/>
                          </a:rPr>
                        </m:ctrlPr>
                      </m:dPr>
                      <m:e>
                        <m:r>
                          <a:rPr lang="en-US" altLang="zh-TW" sz="1500" i="1">
                            <a:solidFill>
                              <a:srgbClr val="D6A300"/>
                            </a:solidFill>
                            <a:latin typeface="Cambria Math" panose="02040503050406030204" pitchFamily="18" charset="0"/>
                          </a:rPr>
                          <m:t>𝑠</m:t>
                        </m:r>
                      </m:e>
                    </m:d>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𝑓</m:t>
                        </m:r>
                      </m:e>
                      <m:sub>
                        <m:r>
                          <a:rPr lang="en-US" altLang="zh-TW" sz="1500" i="1">
                            <a:solidFill>
                              <a:srgbClr val="2683C6"/>
                            </a:solidFill>
                            <a:latin typeface="Cambria Math" panose="02040503050406030204" pitchFamily="18" charset="0"/>
                          </a:rPr>
                          <m:t>𝐵</m:t>
                        </m:r>
                      </m:sub>
                    </m:sSub>
                    <m:d>
                      <m:dPr>
                        <m:ctrlPr>
                          <a:rPr lang="en-US" altLang="zh-TW" sz="1500" i="1">
                            <a:solidFill>
                              <a:srgbClr val="2683C6"/>
                            </a:solidFill>
                            <a:latin typeface="Cambria Math" panose="02040503050406030204" pitchFamily="18" charset="0"/>
                          </a:rPr>
                        </m:ctrlPr>
                      </m:dPr>
                      <m:e>
                        <m:r>
                          <a:rPr lang="en-US" altLang="zh-TW" sz="1500" i="1">
                            <a:solidFill>
                              <a:srgbClr val="2683C6"/>
                            </a:solidFill>
                            <a:latin typeface="Cambria Math" panose="02040503050406030204" pitchFamily="18" charset="0"/>
                          </a:rPr>
                          <m:t>𝑏</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𝑎𝑛𝑑</m:t>
                    </m:r>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𝑎𝑟𝑒</m:t>
                    </m:r>
                    <m:r>
                      <a:rPr lang="en-US" altLang="zh-TW" sz="1500" i="1">
                        <a:latin typeface="Cambria Math" panose="02040503050406030204" pitchFamily="18" charset="0"/>
                      </a:rPr>
                      <m:t> </m:t>
                    </m:r>
                    <m:r>
                      <a:rPr lang="en-US" altLang="zh-TW" sz="1500" i="1">
                        <a:latin typeface="Cambria Math" panose="02040503050406030204" pitchFamily="18" charset="0"/>
                      </a:rPr>
                      <m:t>𝑖𝑛𝑑𝑒𝑝𝑒𝑛𝑑𝑒𝑛𝑡</m:t>
                    </m:r>
                    <m:r>
                      <a:rPr lang="en-US" altLang="zh-TW" sz="1500" i="1">
                        <a:latin typeface="Cambria Math" panose="02040503050406030204" pitchFamily="18" charset="0"/>
                      </a:rPr>
                      <m:t>.</m:t>
                    </m:r>
                  </m:oMath>
                </a14:m>
                <a:endParaRPr lang="en-US" altLang="zh-TW" sz="1500" dirty="0"/>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𝜇</m:t>
                        </m:r>
                        <m:r>
                          <a:rPr lang="en-US" altLang="zh-TW" sz="1500" i="1">
                            <a:latin typeface="Cambria Math" panose="02040503050406030204" pitchFamily="18" charset="0"/>
                          </a:rPr>
                          <m:t>, </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𝜇</m:t>
                        </m:r>
                        <m:r>
                          <a:rPr lang="en-US" altLang="zh-TW" sz="1500" i="1">
                            <a:latin typeface="Cambria Math" panose="02040503050406030204" pitchFamily="18" charset="0"/>
                          </a:rPr>
                          <m:t>, </m:t>
                        </m:r>
                        <m:r>
                          <a:rPr lang="en-US" altLang="zh-TW" sz="1500" i="1">
                            <a:latin typeface="Cambria Math" panose="02040503050406030204" pitchFamily="18" charset="0"/>
                          </a:rPr>
                          <m:t>𝜎</m:t>
                        </m:r>
                      </m:sub>
                      <m:sup>
                        <m:r>
                          <a:rPr lang="en-US" altLang="zh-TW" sz="1500" i="1">
                            <a:latin typeface="Cambria Math" panose="02040503050406030204" pitchFamily="18" charset="0"/>
                          </a:rPr>
                          <m:t>𝑛𝑜𝑟𝑚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ad>
                          <m:radPr>
                            <m:degHide m:val="on"/>
                            <m:ctrlPr>
                              <a:rPr lang="en-US" altLang="zh-TW" sz="1500" i="1">
                                <a:latin typeface="Cambria Math" panose="02040503050406030204" pitchFamily="18" charset="0"/>
                              </a:rPr>
                            </m:ctrlPr>
                          </m:radPr>
                          <m:deg/>
                          <m:e>
                            <m:r>
                              <a:rPr lang="en-US" altLang="zh-TW" sz="1500" i="1">
                                <a:latin typeface="Cambria Math" panose="02040503050406030204" pitchFamily="18" charset="0"/>
                              </a:rPr>
                              <m:t>2</m:t>
                            </m:r>
                            <m:r>
                              <a:rPr lang="en-US" altLang="zh-TW" sz="1500" i="1">
                                <a:latin typeface="Cambria Math" panose="02040503050406030204" pitchFamily="18" charset="0"/>
                              </a:rPr>
                              <m:t>𝜋</m:t>
                            </m:r>
                          </m:e>
                        </m:rad>
                        <m:r>
                          <a:rPr lang="en-US" altLang="zh-TW" sz="1500" i="1">
                            <a:latin typeface="Cambria Math" panose="02040503050406030204" pitchFamily="18" charset="0"/>
                          </a:rPr>
                          <m:t>𝜎</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r>
                                          <a:rPr lang="en-US" altLang="zh-TW" sz="1500" i="1">
                                            <a:latin typeface="Cambria Math" panose="02040503050406030204" pitchFamily="18" charset="0"/>
                                          </a:rPr>
                                          <m:t>−</m:t>
                                        </m:r>
                                        <m:r>
                                          <a:rPr lang="en-US" altLang="zh-TW" sz="1500" i="1">
                                            <a:latin typeface="Cambria Math" panose="02040503050406030204" pitchFamily="18" charset="0"/>
                                          </a:rPr>
                                          <m:t>𝜇</m:t>
                                        </m:r>
                                      </m:e>
                                    </m:d>
                                  </m:e>
                                  <m:sup>
                                    <m:r>
                                      <a:rPr lang="en-US" altLang="zh-TW" sz="1500" i="1">
                                        <a:latin typeface="Cambria Math" panose="02040503050406030204" pitchFamily="18" charset="0"/>
                                      </a:rPr>
                                      <m:t>2</m:t>
                                    </m:r>
                                  </m:sup>
                                </m:sSup>
                              </m:num>
                              <m:den>
                                <m:r>
                                  <a:rPr lang="en-US" altLang="zh-TW" sz="1500" i="1">
                                    <a:latin typeface="Cambria Math" panose="02040503050406030204" pitchFamily="18" charset="0"/>
                                  </a:rPr>
                                  <m:t>2</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den>
                            </m:f>
                          </m:e>
                        </m:d>
                      </m:e>
                    </m:func>
                    <m:r>
                      <a:rPr lang="en-US" altLang="zh-TW" sz="1500" i="1">
                        <a:latin typeface="Cambria Math" panose="02040503050406030204" pitchFamily="18" charset="0"/>
                      </a:rPr>
                      <m:t> </m:t>
                    </m:r>
                  </m:oMath>
                </a14:m>
                <a:endParaRPr lang="en-US" altLang="zh-TW" sz="1500" i="1" dirty="0">
                  <a:latin typeface="Cambria Math" panose="02040503050406030204" pitchFamily="18" charset="0"/>
                </a:endParaRPr>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0, 1</m:t>
                        </m:r>
                      </m:e>
                    </m:d>
                    <m:r>
                      <a:rPr lang="en-US" altLang="zh-TW" sz="1500" i="1">
                        <a:latin typeface="Cambria Math" panose="02040503050406030204" pitchFamily="18" charset="0"/>
                      </a:rPr>
                      <m:t>,    </m:t>
                    </m:r>
                    <m:r>
                      <a:rPr lang="en-US" altLang="zh-TW" sz="1500" i="1">
                        <a:latin typeface="Cambria Math" panose="02040503050406030204" pitchFamily="18" charset="0"/>
                      </a:rPr>
                      <m:t>𝛷</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𝑡</m:t>
                        </m:r>
                      </m:e>
                    </m:d>
                    <m:r>
                      <a:rPr lang="en-US" altLang="zh-TW" sz="1500" i="1">
                        <a:latin typeface="Cambria Math" panose="02040503050406030204" pitchFamily="18" charset="0"/>
                      </a:rPr>
                      <m:t>=</m:t>
                    </m:r>
                    <m:nary>
                      <m:naryPr>
                        <m:ctrlPr>
                          <a:rPr lang="en-US" altLang="zh-TW" sz="1500" i="1">
                            <a:latin typeface="Cambria Math" panose="02040503050406030204" pitchFamily="18" charset="0"/>
                          </a:rPr>
                        </m:ctrlPr>
                      </m:naryPr>
                      <m:sub>
                        <m:r>
                          <a:rPr lang="en-US" altLang="zh-TW" sz="1500" i="1">
                            <a:latin typeface="Cambria Math" panose="02040503050406030204" pitchFamily="18" charset="0"/>
                          </a:rPr>
                          <m:t>−∞</m:t>
                        </m:r>
                      </m:sub>
                      <m:sup>
                        <m:r>
                          <a:rPr lang="en-US" altLang="zh-TW" sz="1500" i="1">
                            <a:latin typeface="Cambria Math" panose="02040503050406030204" pitchFamily="18" charset="0"/>
                          </a:rPr>
                          <m:t>𝑡</m:t>
                        </m:r>
                      </m:sup>
                      <m:e>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𝑑𝑥</m:t>
                        </m:r>
                      </m:e>
                    </m:nary>
                  </m:oMath>
                </a14:m>
                <a:endParaRPr lang="en-US" altLang="zh-TW" sz="1500" dirty="0"/>
              </a:p>
              <a:p>
                <a:pPr marL="214313" indent="-214313">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𝐺𝑎𝑚𝑚𝑎</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sub>
                      <m:sup>
                        <m:r>
                          <a:rPr lang="en-US" altLang="zh-TW" sz="1500" i="1">
                            <a:latin typeface="Cambria Math" panose="02040503050406030204" pitchFamily="18" charset="0"/>
                          </a:rPr>
                          <m:t>𝑔𝑎𝑚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𝜃</m:t>
                                    </m:r>
                                  </m:den>
                                </m:f>
                              </m:e>
                            </m:d>
                          </m:e>
                          <m:sup>
                            <m:r>
                              <a:rPr lang="en-US" altLang="zh-TW" sz="1500" i="1">
                                <a:latin typeface="Cambria Math" panose="02040503050406030204" pitchFamily="18" charset="0"/>
                              </a:rPr>
                              <m:t>𝑘</m:t>
                            </m:r>
                          </m:sup>
                        </m:sSup>
                      </m:num>
                      <m:den>
                        <m:r>
                          <m:rPr>
                            <m:sty m:val="p"/>
                          </m:rPr>
                          <a:rPr lang="en-US" altLang="zh-TW" sz="1500">
                            <a:latin typeface="Cambria Math" panose="02040503050406030204" pitchFamily="18" charset="0"/>
                          </a:rPr>
                          <m:t>Γ</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e>
                        </m:d>
                      </m:den>
                    </m:f>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𝑥</m:t>
                        </m:r>
                      </m:e>
                      <m:sup>
                        <m:r>
                          <a:rPr lang="en-US" altLang="zh-TW" sz="1500" i="1">
                            <a:latin typeface="Cambria Math" panose="02040503050406030204" pitchFamily="18" charset="0"/>
                          </a:rPr>
                          <m:t>𝑘</m:t>
                        </m:r>
                        <m:r>
                          <a:rPr lang="en-US" altLang="zh-TW" sz="1500" i="1">
                            <a:latin typeface="Cambria Math" panose="02040503050406030204" pitchFamily="18" charset="0"/>
                          </a:rPr>
                          <m:t>−1</m:t>
                        </m:r>
                      </m:sup>
                    </m:sSup>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𝜃</m:t>
                                </m:r>
                              </m:den>
                            </m:f>
                          </m:e>
                        </m:d>
                      </m:e>
                    </m:func>
                    <m:r>
                      <a:rPr lang="en-US" altLang="zh-TW" sz="1500" i="1">
                        <a:latin typeface="Cambria Math" panose="02040503050406030204" pitchFamily="18" charset="0"/>
                      </a:rPr>
                      <m:t>, </m:t>
                    </m:r>
                    <m:r>
                      <a:rPr lang="en-US" altLang="zh-TW" sz="1500" i="1">
                        <a:latin typeface="Cambria Math" panose="02040503050406030204" pitchFamily="18" charset="0"/>
                      </a:rPr>
                      <m:t>𝑘</m:t>
                    </m:r>
                    <m:r>
                      <a:rPr lang="en-US" altLang="zh-TW" sz="1500" i="1">
                        <a:latin typeface="Cambria Math" panose="02040503050406030204" pitchFamily="18" charset="0"/>
                      </a:rPr>
                      <m:t>:</m:t>
                    </m:r>
                    <m:r>
                      <a:rPr lang="en-US" altLang="zh-TW" sz="1500" i="1">
                        <a:latin typeface="Cambria Math" panose="02040503050406030204" pitchFamily="18" charset="0"/>
                      </a:rPr>
                      <m:t>𝑠h𝑎𝑝𝑒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r>
                      <a:rPr lang="en-US" altLang="zh-TW" sz="1500" i="1">
                        <a:latin typeface="Cambria Math" panose="02040503050406030204" pitchFamily="18" charset="0"/>
                      </a:rPr>
                      <m:t>,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𝑠𝑐𝑎𝑙𝑒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oMath>
                </a14:m>
                <a:endParaRPr lang="en-US" altLang="zh-TW" sz="1500" dirty="0"/>
              </a:p>
              <a:p>
                <a:r>
                  <a:rPr lang="en-US" altLang="zh-TW" sz="1500" dirty="0"/>
                  <a:t>      </a:t>
                </a:r>
                <a14:m>
                  <m:oMath xmlns:m="http://schemas.openxmlformats.org/officeDocument/2006/math">
                    <m:groupChr>
                      <m:groupChrPr>
                        <m:chr m:val="⇒"/>
                        <m:pos m:val="top"/>
                        <m:ctrlPr>
                          <a:rPr lang="en-US" altLang="zh-TW" sz="1500" i="1">
                            <a:latin typeface="Cambria Math" panose="02040503050406030204" pitchFamily="18" charset="0"/>
                          </a:rPr>
                        </m:ctrlPr>
                      </m:groupChrPr>
                      <m:e>
                        <m:r>
                          <m:rPr>
                            <m:brk m:alnAt="1"/>
                          </m:rPr>
                          <a:rPr lang="en-US" altLang="zh-TW" sz="1500" i="1">
                            <a:latin typeface="Cambria Math" panose="02040503050406030204" pitchFamily="18" charset="0"/>
                          </a:rPr>
                          <m:t>𝑘</m:t>
                        </m:r>
                        <m:r>
                          <a:rPr lang="en-US" altLang="zh-TW" sz="1500" i="1">
                            <a:latin typeface="Cambria Math" panose="02040503050406030204" pitchFamily="18" charset="0"/>
                          </a:rPr>
                          <m:t>=1,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𝛼</m:t>
                        </m:r>
                      </m:e>
                    </m:groupChr>
                    <m:r>
                      <a:rPr lang="en-US" altLang="zh-TW" sz="1500" i="1">
                        <a:latin typeface="Cambria Math" panose="02040503050406030204" pitchFamily="18" charset="0"/>
                      </a:rPr>
                      <m:t>𝐸𝑥𝑝</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𝛼</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𝛼</m:t>
                        </m:r>
                      </m:sub>
                      <m:sup>
                        <m:r>
                          <a:rPr lang="en-US" altLang="zh-TW" sz="1500" i="1">
                            <a:latin typeface="Cambria Math" panose="02040503050406030204" pitchFamily="18" charset="0"/>
                          </a:rPr>
                          <m:t>𝑒𝑥𝑝</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𝛼</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𝛼</m:t>
                                </m:r>
                              </m:den>
                            </m:f>
                          </m:e>
                        </m:d>
                      </m:e>
                    </m:func>
                  </m:oMath>
                </a14:m>
                <a:r>
                  <a:rPr lang="en-US" altLang="zh-TW" sz="1500" dirty="0"/>
                  <a:t> </a:t>
                </a:r>
              </a:p>
            </p:txBody>
          </p:sp>
        </mc:Choice>
        <mc:Fallback xmlns="">
          <p:sp>
            <p:nvSpPr>
              <p:cNvPr id="2" name="文字方塊 1">
                <a:extLst>
                  <a:ext uri="{FF2B5EF4-FFF2-40B4-BE49-F238E27FC236}">
                    <a16:creationId xmlns:a16="http://schemas.microsoft.com/office/drawing/2014/main" id="{C8254348-AACD-E421-E523-B114FBECF696}"/>
                  </a:ext>
                </a:extLst>
              </p:cNvPr>
              <p:cNvSpPr txBox="1">
                <a:spLocks noRot="1" noChangeAspect="1" noMove="1" noResize="1" noEditPoints="1" noAdjustHandles="1" noChangeArrowheads="1" noChangeShapeType="1" noTextEdit="1"/>
              </p:cNvSpPr>
              <p:nvPr/>
            </p:nvSpPr>
            <p:spPr>
              <a:xfrm>
                <a:off x="630194" y="2150213"/>
                <a:ext cx="8224613" cy="3736729"/>
              </a:xfrm>
              <a:prstGeom prst="rect">
                <a:avLst/>
              </a:prstGeom>
              <a:blipFill>
                <a:blip r:embed="rId2"/>
                <a:stretch>
                  <a:fillRect l="-222" t="-489"/>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7FF675A1-B535-DF4F-0EB0-F7C681ACD38F}"/>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536565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61</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9687542-2D23-5044-0CB5-E45948A07BFF}"/>
                  </a:ext>
                </a:extLst>
              </p:cNvPr>
              <p:cNvSpPr txBox="1"/>
              <p:nvPr/>
            </p:nvSpPr>
            <p:spPr>
              <a:xfrm>
                <a:off x="630194" y="2150213"/>
                <a:ext cx="8224613" cy="3337388"/>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𝑋</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𝑥</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𝑠</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𝑏</m:t>
                        </m:r>
                      </m:e>
                    </m:d>
                  </m:oMath>
                </a14:m>
                <a:endParaRPr lang="en-US" altLang="zh-TW" dirty="0"/>
              </a:p>
              <a:p>
                <a:pPr marL="257175" indent="-257175">
                  <a:buFont typeface="Arial" panose="020B0604020202020204" pitchFamily="34" charset="0"/>
                  <a:buChar char="•"/>
                </a:pPr>
                <a:r>
                  <a:rPr lang="en-US" altLang="zh-TW" dirty="0"/>
                  <a:t>By the convolution formula,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num>
                          <m:den>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den>
                        </m:f>
                      </m:e>
                    </m:d>
                    <m:r>
                      <a:rPr lang="en-US" altLang="zh-TW" i="1">
                        <a:latin typeface="Cambria Math" panose="02040503050406030204" pitchFamily="18" charset="0"/>
                      </a:rPr>
                      <m:t>=1</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𝑋</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 </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nary>
                    <m:r>
                      <a:rPr lang="en-US" altLang="zh-TW" i="1">
                        <a:solidFill>
                          <a:schemeClr val="bg1"/>
                        </a:solidFill>
                        <a:latin typeface="Cambria Math" panose="02040503050406030204" pitchFamily="18" charset="0"/>
                      </a:rPr>
                      <m:t>=</m:t>
                    </m:r>
                    <m:r>
                      <a:rPr lang="en-US" altLang="zh-TW" i="1">
                        <a:latin typeface="Cambria Math" panose="02040503050406030204" pitchFamily="18" charset="0"/>
                      </a:rPr>
                      <m:t>                               =</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oMath>
                </a14:m>
                <a:r>
                  <a:rPr lang="en-US" altLang="zh-TW" dirty="0"/>
                  <a:t> Estimated Signal: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r>
                      <a:rPr lang="en-US" altLang="zh-TW" i="1" dirty="0">
                        <a:latin typeface="Cambria Math" panose="02040503050406030204" pitchFamily="18" charset="0"/>
                      </a:rPr>
                      <m:t>=</m:t>
                    </m:r>
                    <m:r>
                      <a:rPr lang="en-US" altLang="zh-TW" i="1" dirty="0">
                        <a:latin typeface="Cambria Math" panose="02040503050406030204" pitchFamily="18" charset="0"/>
                      </a:rPr>
                      <m:t>𝐸</m:t>
                    </m:r>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𝑆</m:t>
                        </m:r>
                      </m:e>
                      <m:e>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e>
                    </m:d>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e>
                        </m:d>
                        <m:r>
                          <a:rPr lang="en-US" altLang="zh-TW" i="1" dirty="0">
                            <a:latin typeface="Cambria Math" panose="02040503050406030204" pitchFamily="18" charset="0"/>
                          </a:rPr>
                          <m:t>𝑑𝑠</m:t>
                        </m:r>
                      </m:e>
                    </m:nary>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f>
                          <m:fPr>
                            <m:ctrlPr>
                              <a:rPr lang="en-US" altLang="zh-TW" i="1" dirty="0">
                                <a:latin typeface="Cambria Math" panose="02040503050406030204" pitchFamily="18" charset="0"/>
                              </a:rPr>
                            </m:ctrlPr>
                          </m:fPr>
                          <m:num>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r>
                                  <a:rPr lang="en-US" altLang="zh-TW" i="1" dirty="0">
                                    <a:latin typeface="Cambria Math" panose="02040503050406030204" pitchFamily="18" charset="0"/>
                                  </a:rPr>
                                  <m:t>, </m:t>
                                </m:r>
                                <m:r>
                                  <a:rPr lang="en-US" altLang="zh-TW" i="1" dirty="0">
                                    <a:latin typeface="Cambria Math" panose="02040503050406030204" pitchFamily="18" charset="0"/>
                                  </a:rPr>
                                  <m:t>𝑥</m:t>
                                </m:r>
                              </m:e>
                            </m:d>
                          </m:num>
                          <m:den>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e>
                            </m:d>
                          </m:den>
                        </m:f>
                        <m:r>
                          <a:rPr lang="en-US" altLang="zh-TW" i="1" dirty="0">
                            <a:latin typeface="Cambria Math" panose="02040503050406030204" pitchFamily="18" charset="0"/>
                          </a:rPr>
                          <m:t>𝑑𝑠</m:t>
                        </m:r>
                      </m:e>
                    </m:nary>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den>
                    </m:f>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den>
                    </m:f>
                  </m:oMath>
                </a14:m>
                <a:endParaRPr lang="en-US" altLang="zh-TW" dirty="0"/>
              </a:p>
              <a:p>
                <a:pPr marL="257175" indent="-257175">
                  <a:lnSpc>
                    <a:spcPct val="150000"/>
                  </a:lnSpc>
                  <a:buFont typeface="Arial" panose="020B0604020202020204" pitchFamily="34" charset="0"/>
                  <a:buChar char="•"/>
                </a:pPr>
                <a:r>
                  <a:rPr lang="en-US" altLang="zh-TW" dirty="0"/>
                  <a:t>Thus, if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 </m:t>
                    </m:r>
                  </m:oMath>
                </a14:m>
                <a:r>
                  <a:rPr lang="en-US" altLang="zh-TW" dirty="0"/>
                  <a:t>is known </a:t>
                </a:r>
                <a14:m>
                  <m:oMath xmlns:m="http://schemas.openxmlformats.org/officeDocument/2006/math">
                    <m:r>
                      <a:rPr lang="en-US" altLang="zh-TW" i="1">
                        <a:latin typeface="Cambria Math" panose="02040503050406030204" pitchFamily="18" charset="0"/>
                      </a:rPr>
                      <m:t>⇒</m:t>
                    </m:r>
                  </m:oMath>
                </a14:m>
                <a:r>
                  <a:rPr lang="en-US" altLang="zh-TW" dirty="0"/>
                  <a:t>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oMath>
                </a14:m>
                <a:r>
                  <a:rPr lang="en-US" altLang="zh-TW" dirty="0"/>
                  <a:t> is known.</a:t>
                </a:r>
              </a:p>
              <a:p>
                <a:pPr marL="257175" indent="-257175">
                  <a:buFont typeface="Arial" panose="020B0604020202020204" pitchFamily="34" charset="0"/>
                  <a:buChar char="•"/>
                </a:pPr>
                <a:r>
                  <a:rPr lang="en-US" altLang="zh-TW" dirty="0"/>
                  <a:t>No analytic expression </a:t>
                </a:r>
                <a14:m>
                  <m:oMath xmlns:m="http://schemas.openxmlformats.org/officeDocument/2006/math">
                    <m:r>
                      <a:rPr lang="en-US" altLang="zh-TW" i="1">
                        <a:latin typeface="Cambria Math" panose="02040503050406030204" pitchFamily="18" charset="0"/>
                      </a:rPr>
                      <m:t>⇒</m:t>
                    </m:r>
                  </m:oMath>
                </a14:m>
                <a:r>
                  <a:rPr lang="en-US" altLang="zh-TW" dirty="0"/>
                  <a:t> Fast Fourier Transformation-based (</a:t>
                </a:r>
                <a:r>
                  <a:rPr lang="en-US" altLang="zh-TW" dirty="0" err="1"/>
                  <a:t>fft</a:t>
                </a:r>
                <a:r>
                  <a:rPr lang="en-US" altLang="zh-TW" dirty="0"/>
                  <a:t>) approximation.</a:t>
                </a:r>
              </a:p>
            </p:txBody>
          </p:sp>
        </mc:Choice>
        <mc:Fallback xmlns="">
          <p:sp>
            <p:nvSpPr>
              <p:cNvPr id="8" name="文字方塊 7">
                <a:extLst>
                  <a:ext uri="{FF2B5EF4-FFF2-40B4-BE49-F238E27FC236}">
                    <a16:creationId xmlns:a16="http://schemas.microsoft.com/office/drawing/2014/main" id="{99687542-2D23-5044-0CB5-E45948A07BFF}"/>
                  </a:ext>
                </a:extLst>
              </p:cNvPr>
              <p:cNvSpPr txBox="1">
                <a:spLocks noRot="1" noChangeAspect="1" noMove="1" noResize="1" noEditPoints="1" noAdjustHandles="1" noChangeArrowheads="1" noChangeShapeType="1" noTextEdit="1"/>
              </p:cNvSpPr>
              <p:nvPr/>
            </p:nvSpPr>
            <p:spPr>
              <a:xfrm>
                <a:off x="630194" y="2150213"/>
                <a:ext cx="8224613" cy="3337388"/>
              </a:xfrm>
              <a:prstGeom prst="rect">
                <a:avLst/>
              </a:prstGeom>
              <a:blipFill>
                <a:blip r:embed="rId2"/>
                <a:stretch>
                  <a:fillRect l="-2667" t="-914" b="-2011"/>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371B5F26-B9D4-87C0-A625-531CD89DF312}"/>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95576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62</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E46917D-D2AE-9D72-0691-2A49EF652E15}"/>
                  </a:ext>
                </a:extLst>
              </p:cNvPr>
              <p:cNvSpPr txBox="1"/>
              <p:nvPr/>
            </p:nvSpPr>
            <p:spPr>
              <a:xfrm>
                <a:off x="630194" y="2150212"/>
                <a:ext cx="8224613" cy="3599062"/>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𝐸𝑥𝑝</m:t>
                            </m:r>
                            <m:d>
                              <m:dPr>
                                <m:ctrlPr>
                                  <a:rPr lang="en-US" altLang="zh-TW" i="1">
                                    <a:latin typeface="Cambria Math" panose="02040503050406030204" pitchFamily="18" charset="0"/>
                                  </a:rPr>
                                </m:ctrlPr>
                              </m:dPr>
                              <m:e>
                                <m:r>
                                  <a:rPr lang="en-US" altLang="zh-TW" i="1">
                                    <a:latin typeface="Cambria Math" panose="02040503050406030204" pitchFamily="18" charset="0"/>
                                  </a:rPr>
                                  <m:t>𝛼</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sub>
                      <m:sup>
                        <m:r>
                          <a:rPr lang="en-US" altLang="zh-TW" i="1">
                            <a:latin typeface="Cambria Math" panose="02040503050406030204" pitchFamily="18" charset="0"/>
                          </a:rPr>
                          <m:t>𝑛𝑒𝑥𝑝</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𝛼</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exp</m:t>
                        </m:r>
                      </m:fName>
                      <m:e>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sSup>
                                  <m:sSupPr>
                                    <m:ctrlPr>
                                      <a:rPr lang="en-US" altLang="zh-TW" i="1">
                                        <a:latin typeface="Cambria Math" panose="02040503050406030204" pitchFamily="18" charset="0"/>
                                      </a:rPr>
                                    </m:ctrlPr>
                                  </m:sSupPr>
                                  <m:e>
                                    <m:r>
                                      <a:rPr lang="en-US" altLang="zh-TW" i="1">
                                        <a:latin typeface="Cambria Math" panose="02040503050406030204" pitchFamily="18" charset="0"/>
                                      </a:rPr>
                                      <m:t>𝛼</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𝜇</m:t>
                                </m:r>
                              </m:num>
                              <m:den>
                                <m:r>
                                  <a:rPr lang="en-US" altLang="zh-TW" i="1">
                                    <a:latin typeface="Cambria Math" panose="02040503050406030204" pitchFamily="18" charset="0"/>
                                  </a:rPr>
                                  <m:t>𝛼</m:t>
                                </m:r>
                              </m:den>
                            </m:f>
                          </m:e>
                        </m:d>
                      </m:e>
                    </m:func>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r>
                      <a:rPr lang="en-US" altLang="zh-TW" i="1">
                        <a:latin typeface="Cambria Math" panose="02040503050406030204" pitchFamily="18" charset="0"/>
                      </a:rPr>
                      <m:t>,     </m:t>
                    </m:r>
                    <m:r>
                      <a:rPr lang="en-US" altLang="zh-TW" i="1">
                        <a:latin typeface="Cambria Math" panose="02040503050406030204" pitchFamily="18" charset="0"/>
                      </a:rPr>
                      <m:t>𝑤h𝑒𝑟𝑒</m:t>
                    </m:r>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a:latin typeface="Cambria Math" panose="02040503050406030204" pitchFamily="18" charset="0"/>
                      </a:rPr>
                      <m:t>=</m:t>
                    </m:r>
                    <m:f>
                      <m:fPr>
                        <m:ctrlPr>
                          <a:rPr lang="en-US" altLang="zh-TW" i="1">
                            <a:latin typeface="Cambria Math" panose="02040503050406030204" pitchFamily="18" charset="0"/>
                          </a:rPr>
                        </m:ctrlPr>
                      </m:fPr>
                      <m:num>
                        <m:d>
                          <m:dPr>
                            <m:ctrlPr>
                              <a:rPr lang="en-US" altLang="zh-TW" i="1">
                                <a:latin typeface="Cambria Math" panose="02040503050406030204" pitchFamily="18" charset="0"/>
                              </a:rPr>
                            </m:ctrlPr>
                          </m:dPr>
                          <m:e>
                            <m:r>
                              <m:rPr>
                                <m:sty m:val="p"/>
                              </m:rPr>
                              <a:rPr lang="en-US" altLang="zh-TW">
                                <a:latin typeface="Cambria Math" panose="02040503050406030204" pitchFamily="18" charset="0"/>
                              </a:rPr>
                              <m:t>x</m:t>
                            </m:r>
                            <m:r>
                              <a:rPr lang="en-US" altLang="zh-TW">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𝛼</m:t>
                                </m:r>
                              </m:den>
                            </m:f>
                          </m:e>
                        </m:d>
                      </m:num>
                      <m:den>
                        <m:r>
                          <a:rPr lang="en-US" altLang="zh-TW" i="1">
                            <a:latin typeface="Cambria Math" panose="02040503050406030204" pitchFamily="18" charset="0"/>
                          </a:rPr>
                          <m:t>𝜎</m:t>
                        </m:r>
                      </m:den>
                    </m:f>
                    <m:r>
                      <a:rPr lang="en-US" altLang="zh-TW" i="1">
                        <a:latin typeface="Cambria Math" panose="02040503050406030204" pitchFamily="18" charset="0"/>
                      </a:rPr>
                      <m:t> </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r>
                      <a:rPr lang="en-US" altLang="zh-TW" i="1">
                        <a:latin typeface="Cambria Math" panose="02040503050406030204" pitchFamily="18" charset="0"/>
                      </a:rPr>
                      <m:t>𝜎</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𝜙</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num>
                          <m:den>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den>
                        </m:f>
                      </m:e>
                    </m:d>
                    <m:r>
                      <a:rPr lang="en-US" altLang="zh-TW" i="1">
                        <a:latin typeface="Cambria Math" panose="02040503050406030204" pitchFamily="18" charset="0"/>
                      </a:rPr>
                      <m:t>,   </m:t>
                    </m:r>
                    <m:r>
                      <m:rPr>
                        <m:sty m:val="p"/>
                      </m:rPr>
                      <a:rPr lang="en-US" altLang="zh-TW">
                        <a:latin typeface="Cambria Math" panose="02040503050406030204" pitchFamily="18" charset="0"/>
                      </a:rPr>
                      <m:t>Θ</m:t>
                    </m:r>
                    <m:r>
                      <a:rPr lang="en-US" altLang="zh-TW" i="1">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r>
                      <a:rPr lang="en-US" altLang="zh-TW" i="1">
                        <a:latin typeface="Cambria Math" panose="02040503050406030204" pitchFamily="18" charset="0"/>
                      </a:rPr>
                      <m:t>)</m:t>
                    </m:r>
                  </m:oMath>
                </a14:m>
                <a:r>
                  <a:rPr lang="en-US" altLang="zh-TW" dirty="0"/>
                  <a:t>  </a:t>
                </a:r>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𝛼</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oMath>
                </a14:m>
                <a:endParaRPr lang="en-US" altLang="zh-TW" dirty="0"/>
              </a:p>
              <a:p>
                <a:pPr marL="257175" indent="-257175">
                  <a:lnSpc>
                    <a:spcPct val="150000"/>
                  </a:lnSpc>
                  <a:buFont typeface="Arial" panose="020B0604020202020204" pitchFamily="34" charset="0"/>
                  <a:buChar char="•"/>
                </a:pPr>
                <a:endParaRPr lang="en-US" altLang="zh-TW" dirty="0"/>
              </a:p>
              <a:p>
                <a:pPr marL="342900" indent="-342900">
                  <a:buFont typeface="+mj-lt"/>
                  <a:buAutoNum type="alphaUcPeriod"/>
                </a:pPr>
                <a:r>
                  <a:rPr lang="en-US" altLang="zh-TW" dirty="0"/>
                  <a:t>MLE</a:t>
                </a:r>
              </a:p>
              <a:p>
                <a:pPr marL="342900" indent="-342900">
                  <a:buFont typeface="+mj-lt"/>
                  <a:buAutoNum type="alphaUcPeriod"/>
                </a:pPr>
                <a:r>
                  <a:rPr lang="en-US" altLang="zh-TW" dirty="0"/>
                  <a:t>Adapted RMA</a:t>
                </a:r>
              </a:p>
              <a:p>
                <a:pPr marL="342900" indent="-342900">
                  <a:buFont typeface="+mj-lt"/>
                  <a:buAutoNum type="alphaUcPeriod"/>
                </a:pPr>
                <a:r>
                  <a:rPr lang="en-US" altLang="zh-TW" dirty="0"/>
                  <a:t>Non-parametric estimation (NP)</a:t>
                </a:r>
              </a:p>
              <a:p>
                <a:pPr marL="342900" indent="-342900">
                  <a:buFont typeface="+mj-lt"/>
                  <a:buAutoNum type="alphaUcPeriod"/>
                </a:pPr>
                <a:r>
                  <a:rPr lang="en-US" altLang="zh-TW" dirty="0"/>
                  <a:t>Bayesian estimation</a:t>
                </a:r>
              </a:p>
            </p:txBody>
          </p:sp>
        </mc:Choice>
        <mc:Fallback xmlns="">
          <p:sp>
            <p:nvSpPr>
              <p:cNvPr id="2" name="文字方塊 1">
                <a:extLst>
                  <a:ext uri="{FF2B5EF4-FFF2-40B4-BE49-F238E27FC236}">
                    <a16:creationId xmlns:a16="http://schemas.microsoft.com/office/drawing/2014/main" id="{AE46917D-D2AE-9D72-0691-2A49EF652E15}"/>
                  </a:ext>
                </a:extLst>
              </p:cNvPr>
              <p:cNvSpPr txBox="1">
                <a:spLocks noRot="1" noChangeAspect="1" noMove="1" noResize="1" noEditPoints="1" noAdjustHandles="1" noChangeArrowheads="1" noChangeShapeType="1" noTextEdit="1"/>
              </p:cNvSpPr>
              <p:nvPr/>
            </p:nvSpPr>
            <p:spPr>
              <a:xfrm>
                <a:off x="630194" y="2150212"/>
                <a:ext cx="8224613" cy="3599062"/>
              </a:xfrm>
              <a:prstGeom prst="rect">
                <a:avLst/>
              </a:prstGeom>
              <a:blipFill>
                <a:blip r:embed="rId2"/>
                <a:stretch>
                  <a:fillRect l="-593" b="-1864"/>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6BC0AA02-3A61-A1C6-7E4F-AAC87B49954E}"/>
              </a:ext>
            </a:extLst>
          </p:cNvPr>
          <p:cNvSpPr/>
          <p:nvPr/>
        </p:nvSpPr>
        <p:spPr>
          <a:xfrm>
            <a:off x="267469" y="1802964"/>
            <a:ext cx="2796535"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
        <p:nvSpPr>
          <p:cNvPr id="10" name="矩形 9">
            <a:extLst>
              <a:ext uri="{FF2B5EF4-FFF2-40B4-BE49-F238E27FC236}">
                <a16:creationId xmlns:a16="http://schemas.microsoft.com/office/drawing/2014/main" id="{CAB647F1-1089-6745-E54C-FF66724B16EE}"/>
              </a:ext>
            </a:extLst>
          </p:cNvPr>
          <p:cNvSpPr/>
          <p:nvPr/>
        </p:nvSpPr>
        <p:spPr>
          <a:xfrm>
            <a:off x="267469" y="4296274"/>
            <a:ext cx="557037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Tree>
    <p:extLst>
      <p:ext uri="{BB962C8B-B14F-4D97-AF65-F5344CB8AC3E}">
        <p14:creationId xmlns:p14="http://schemas.microsoft.com/office/powerpoint/2010/main" val="6127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fade">
                                      <p:cBhvr>
                                        <p:cTn id="16" dur="500"/>
                                        <p:tgtEl>
                                          <p:spTgt spid="2">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fade">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63</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6C06C16-3CC9-3769-DCCD-2519F8A58773}"/>
                  </a:ext>
                </a:extLst>
              </p:cNvPr>
              <p:cNvSpPr txBox="1"/>
              <p:nvPr/>
            </p:nvSpPr>
            <p:spPr>
              <a:xfrm>
                <a:off x="630194" y="2150213"/>
                <a:ext cx="8224613" cy="3559436"/>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𝐺𝑎𝑚𝑚𝑎</m:t>
                            </m:r>
                            <m:d>
                              <m:dPr>
                                <m:ctrlPr>
                                  <a:rPr lang="en-US" altLang="zh-TW" i="1">
                                    <a:latin typeface="Cambria Math" panose="02040503050406030204" pitchFamily="18" charset="0"/>
                                  </a:rPr>
                                </m:ctrlPr>
                              </m:dPr>
                              <m:e>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𝑡</m:t>
                        </m:r>
                      </m:e>
                    </m:d>
                    <m:r>
                      <a:rPr lang="en-US" altLang="zh-TW" i="1">
                        <a:latin typeface="Cambria Math" panose="02040503050406030204" pitchFamily="18" charset="0"/>
                      </a:rPr>
                      <m:t>𝑑𝑡</m:t>
                    </m:r>
                    <m:r>
                      <a:rPr lang="en-US" altLang="zh-TW" sz="1350" i="1">
                        <a:latin typeface="Cambria Math" panose="02040503050406030204" pitchFamily="18" charset="0"/>
                      </a:rPr>
                      <m:t>⇒</m:t>
                    </m:r>
                    <m:r>
                      <a:rPr lang="en-US" altLang="zh-TW" sz="1350" i="1">
                        <a:latin typeface="Cambria Math" panose="02040503050406030204" pitchFamily="18" charset="0"/>
                      </a:rPr>
                      <m:t>𝑓𝑓𝑡</m:t>
                    </m:r>
                    <m:r>
                      <a:rPr lang="en-US" altLang="zh-TW" sz="1350" i="1">
                        <a:latin typeface="Cambria Math" panose="02040503050406030204" pitchFamily="18" charset="0"/>
                      </a:rPr>
                      <m:t>−</m:t>
                    </m:r>
                    <m:r>
                      <a:rPr lang="en-US" altLang="zh-TW" sz="1350" i="1">
                        <a:latin typeface="Cambria Math" panose="02040503050406030204" pitchFamily="18" charset="0"/>
                      </a:rPr>
                      <m:t>𝑏𝑎𝑠𝑒𝑑</m:t>
                    </m:r>
                    <m:r>
                      <a:rPr lang="en-US" altLang="zh-TW" sz="1350" i="1">
                        <a:latin typeface="Cambria Math" panose="02040503050406030204" pitchFamily="18" charset="0"/>
                      </a:rPr>
                      <m:t> </m:t>
                    </m:r>
                    <m:r>
                      <a:rPr lang="en-US" altLang="zh-TW" sz="1350" i="1">
                        <a:latin typeface="Cambria Math" panose="02040503050406030204" pitchFamily="18" charset="0"/>
                      </a:rPr>
                      <m:t>𝑎𝑝𝑝𝑟𝑜𝑥𝑖𝑚𝑎𝑡𝑖𝑜𝑛</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solidFill>
                              <a:srgbClr val="FF0000"/>
                            </a:solidFill>
                            <a:latin typeface="Cambria Math" panose="02040503050406030204" pitchFamily="18" charset="0"/>
                          </a:rPr>
                          <m:t>𝑠</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solidFill>
                              <a:srgbClr val="FF0000"/>
                            </a:solidFill>
                            <a:latin typeface="Cambria Math" panose="02040503050406030204" pitchFamily="18" charset="0"/>
                          </a:rPr>
                          <m:t>𝑘</m:t>
                        </m:r>
                        <m:r>
                          <a:rPr lang="en-US" altLang="zh-TW" i="1">
                            <a:solidFill>
                              <a:srgbClr val="FF0000"/>
                            </a:solidFill>
                            <a:latin typeface="Cambria Math" panose="02040503050406030204" pitchFamily="18" charset="0"/>
                          </a:rPr>
                          <m:t>𝜃</m:t>
                        </m:r>
                        <m:d>
                          <m:dPr>
                            <m:ctrlPr>
                              <a:rPr lang="en-US" altLang="zh-TW" i="1">
                                <a:latin typeface="Cambria Math" panose="02040503050406030204" pitchFamily="18" charset="0"/>
                              </a:rPr>
                            </m:ctrlPr>
                          </m:dPr>
                          <m:e>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solidFill>
                                      <a:srgbClr val="FF0000"/>
                                    </a:solidFill>
                                    <a:latin typeface="Cambria Math" panose="02040503050406030204" pitchFamily="18" charset="0"/>
                                  </a:rPr>
                                  <m:t>+1</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𝑘</m:t>
                        </m:r>
                        <m:r>
                          <a:rPr lang="en-US" altLang="zh-TW" i="1">
                            <a:latin typeface="Cambria Math" panose="02040503050406030204" pitchFamily="18" charset="0"/>
                          </a:rPr>
                          <m:t>𝜃</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+1, 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r>
                  <a:rPr lang="en-US" altLang="zh-TW" dirty="0"/>
                  <a:t> </a:t>
                </a:r>
                <a14:m>
                  <m:oMath xmlns:m="http://schemas.openxmlformats.org/officeDocument/2006/math">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𝑓𝑓𝑡</m:t>
                    </m:r>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𝑏𝑎𝑠𝑒𝑑</m:t>
                    </m:r>
                    <m:r>
                      <a:rPr lang="en-US" altLang="zh-TW" sz="1350" i="1">
                        <a:solidFill>
                          <a:prstClr val="black"/>
                        </a:solidFill>
                        <a:latin typeface="Cambria Math" panose="02040503050406030204" pitchFamily="18" charset="0"/>
                      </a:rPr>
                      <m:t> </m:t>
                    </m:r>
                    <m:r>
                      <a:rPr lang="en-US" altLang="zh-TW" sz="1350" i="1">
                        <a:solidFill>
                          <a:prstClr val="black"/>
                        </a:solidFill>
                        <a:latin typeface="Cambria Math" panose="02040503050406030204" pitchFamily="18" charset="0"/>
                      </a:rPr>
                      <m:t>𝑎𝑝𝑝𝑟𝑜𝑥𝑖𝑚𝑎𝑡𝑖𝑜𝑛</m:t>
                    </m:r>
                  </m:oMath>
                </a14:m>
                <a:endParaRPr lang="en-US" altLang="zh-TW" dirty="0"/>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𝑘</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𝜃</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sSub>
                          <m:sSubPr>
                            <m:ctrlPr>
                              <a:rPr lang="en-US" altLang="zh-TW" i="1">
                                <a:solidFill>
                                  <a:srgbClr val="D6A300"/>
                                </a:solidFill>
                                <a:latin typeface="Cambria Math" panose="02040503050406030204" pitchFamily="18" charset="0"/>
                              </a:rPr>
                            </m:ctrlPr>
                          </m:sSub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𝑥</m:t>
                            </m:r>
                          </m:e>
                          <m:sub>
                            <m:r>
                              <a:rPr lang="en-US" altLang="zh-TW" i="1">
                                <a:solidFill>
                                  <a:srgbClr val="D6A300"/>
                                </a:solidFill>
                                <a:latin typeface="Cambria Math" panose="02040503050406030204" pitchFamily="18" charset="0"/>
                              </a:rPr>
                              <m:t>𝑗</m:t>
                            </m:r>
                          </m:sub>
                        </m:sSub>
                      </m:e>
                    </m:d>
                  </m:oMath>
                </a14:m>
                <a:endParaRPr lang="en-US" altLang="zh-TW" dirty="0"/>
              </a:p>
              <a:p>
                <a:pPr marL="257175" indent="-257175">
                  <a:lnSpc>
                    <a:spcPct val="150000"/>
                  </a:lnSpc>
                  <a:buFont typeface="Arial" panose="020B0604020202020204" pitchFamily="34" charset="0"/>
                  <a:buChar char="•"/>
                </a:pPr>
                <a:endParaRPr lang="en-US" altLang="zh-TW" dirty="0"/>
              </a:p>
              <a:p>
                <a:pPr marL="257175" indent="-257175">
                  <a:buFont typeface="Arial" panose="020B0604020202020204" pitchFamily="34" charset="0"/>
                  <a:buChar char="•"/>
                </a:pPr>
                <a:endParaRPr lang="en-US" altLang="zh-TW" dirty="0"/>
              </a:p>
              <a:p>
                <a:pPr marL="342900" indent="-342900">
                  <a:buFont typeface="+mj-lt"/>
                  <a:buAutoNum type="alphaUcPeriod"/>
                </a:pPr>
                <a:r>
                  <a:rPr lang="en-US" altLang="zh-TW" dirty="0"/>
                  <a:t>MLE with classical minimization algorithms (L-BFGS-B)</a:t>
                </a:r>
              </a:p>
            </p:txBody>
          </p:sp>
        </mc:Choice>
        <mc:Fallback xmlns="">
          <p:sp>
            <p:nvSpPr>
              <p:cNvPr id="8" name="文字方塊 7">
                <a:extLst>
                  <a:ext uri="{FF2B5EF4-FFF2-40B4-BE49-F238E27FC236}">
                    <a16:creationId xmlns:a16="http://schemas.microsoft.com/office/drawing/2014/main" id="{06C06C16-3CC9-3769-DCCD-2519F8A58773}"/>
                  </a:ext>
                </a:extLst>
              </p:cNvPr>
              <p:cNvSpPr txBox="1">
                <a:spLocks noRot="1" noChangeAspect="1" noMove="1" noResize="1" noEditPoints="1" noAdjustHandles="1" noChangeArrowheads="1" noChangeShapeType="1" noTextEdit="1"/>
              </p:cNvSpPr>
              <p:nvPr/>
            </p:nvSpPr>
            <p:spPr>
              <a:xfrm>
                <a:off x="630194" y="2150213"/>
                <a:ext cx="8224613" cy="3559436"/>
              </a:xfrm>
              <a:prstGeom prst="rect">
                <a:avLst/>
              </a:prstGeom>
              <a:blipFill>
                <a:blip r:embed="rId2"/>
                <a:stretch>
                  <a:fillRect l="-593" b="-1712"/>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55A8B595-E16B-E60F-F06B-9613E12AFA39}"/>
              </a:ext>
            </a:extLst>
          </p:cNvPr>
          <p:cNvSpPr/>
          <p:nvPr/>
        </p:nvSpPr>
        <p:spPr>
          <a:xfrm>
            <a:off x="267469" y="1802964"/>
            <a:ext cx="350628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normal-gamma Model</a:t>
            </a:r>
          </a:p>
        </p:txBody>
      </p:sp>
      <p:sp>
        <p:nvSpPr>
          <p:cNvPr id="11" name="矩形 10">
            <a:extLst>
              <a:ext uri="{FF2B5EF4-FFF2-40B4-BE49-F238E27FC236}">
                <a16:creationId xmlns:a16="http://schemas.microsoft.com/office/drawing/2014/main" id="{9D35B935-15D7-F0D5-2FC6-3144D92EF39C}"/>
              </a:ext>
            </a:extLst>
          </p:cNvPr>
          <p:cNvSpPr/>
          <p:nvPr/>
        </p:nvSpPr>
        <p:spPr>
          <a:xfrm>
            <a:off x="267469" y="4783413"/>
            <a:ext cx="6280117"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normal-gamma Model</a:t>
            </a:r>
          </a:p>
        </p:txBody>
      </p:sp>
    </p:spTree>
    <p:extLst>
      <p:ext uri="{BB962C8B-B14F-4D97-AF65-F5344CB8AC3E}">
        <p14:creationId xmlns:p14="http://schemas.microsoft.com/office/powerpoint/2010/main" val="12527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7" end="7"/>
                                            </p:txEl>
                                          </p:spTgt>
                                        </p:tgtEl>
                                        <p:attrNameLst>
                                          <p:attrName>style.visibility</p:attrName>
                                        </p:attrNameLst>
                                      </p:cBhvr>
                                      <p:to>
                                        <p:strVal val="visible"/>
                                      </p:to>
                                    </p:set>
                                    <p:animEffect transition="in" filter="fade">
                                      <p:cBhvr>
                                        <p:cTn id="1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91405076-69E4-4508-97B7-AAC530C7E9BC}"/>
              </a:ext>
            </a:extLst>
          </p:cNvPr>
          <p:cNvPicPr>
            <a:picLocks noChangeAspect="1"/>
          </p:cNvPicPr>
          <p:nvPr/>
        </p:nvPicPr>
        <p:blipFill rotWithShape="1">
          <a:blip r:embed="rId2"/>
          <a:srcRect t="11198"/>
          <a:stretch/>
        </p:blipFill>
        <p:spPr>
          <a:xfrm>
            <a:off x="5228385" y="2856398"/>
            <a:ext cx="4007056" cy="3547100"/>
          </a:xfrm>
          <a:prstGeom prst="rect">
            <a:avLst/>
          </a:prstGeom>
        </p:spPr>
      </p:pic>
      <p:pic>
        <p:nvPicPr>
          <p:cNvPr id="14" name="圖片 13">
            <a:extLst>
              <a:ext uri="{FF2B5EF4-FFF2-40B4-BE49-F238E27FC236}">
                <a16:creationId xmlns:a16="http://schemas.microsoft.com/office/drawing/2014/main" id="{B57D7A05-8468-41A8-BD90-255C7A08A09B}"/>
              </a:ext>
            </a:extLst>
          </p:cNvPr>
          <p:cNvPicPr>
            <a:picLocks noChangeAspect="1"/>
          </p:cNvPicPr>
          <p:nvPr/>
        </p:nvPicPr>
        <p:blipFill rotWithShape="1">
          <a:blip r:embed="rId3"/>
          <a:srcRect t="10158" r="3836" b="2469"/>
          <a:stretch/>
        </p:blipFill>
        <p:spPr>
          <a:xfrm>
            <a:off x="0" y="2856398"/>
            <a:ext cx="3916411" cy="3547100"/>
          </a:xfrm>
          <a:prstGeom prst="rect">
            <a:avLst/>
          </a:prstGeom>
        </p:spPr>
      </p:pic>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64</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800" dirty="0"/>
              <a:t>Normal-gamma </a:t>
            </a:r>
            <a:r>
              <a:rPr lang="en-US" altLang="zh-TW" sz="1800" dirty="0" err="1"/>
              <a:t>BgC</a:t>
            </a:r>
            <a:r>
              <a:rPr lang="en-US" altLang="zh-TW" sz="1800" dirty="0"/>
              <a:t>.</a:t>
            </a:r>
          </a:p>
          <a:p>
            <a:pPr lvl="1"/>
            <a:endParaRPr lang="en-US" altLang="zh-TW" sz="1400" dirty="0"/>
          </a:p>
        </p:txBody>
      </p:sp>
      <p:sp>
        <p:nvSpPr>
          <p:cNvPr id="10" name="箭號: 向右 9">
            <a:extLst>
              <a:ext uri="{FF2B5EF4-FFF2-40B4-BE49-F238E27FC236}">
                <a16:creationId xmlns:a16="http://schemas.microsoft.com/office/drawing/2014/main" id="{22190FC0-EAB9-4712-80A1-4830F5679F4F}"/>
              </a:ext>
            </a:extLst>
          </p:cNvPr>
          <p:cNvSpPr/>
          <p:nvPr/>
        </p:nvSpPr>
        <p:spPr>
          <a:xfrm>
            <a:off x="3846488" y="3953160"/>
            <a:ext cx="1366345" cy="676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060703C-8A10-43A7-ABB2-C34E0A5036ED}"/>
                  </a:ext>
                </a:extLst>
              </p:cNvPr>
              <p:cNvSpPr/>
              <p:nvPr/>
            </p:nvSpPr>
            <p:spPr>
              <a:xfrm>
                <a:off x="3806459" y="3428042"/>
                <a:ext cx="1262782" cy="646331"/>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𝑁𝑜𝑟𝑚𝑎𝑙</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𝑔𝑎𝑚𝑚𝑎</m:t>
                      </m:r>
                    </m:oMath>
                  </m:oMathPara>
                </a14:m>
                <a:endParaRPr lang="zh-TW" altLang="en-US" dirty="0"/>
              </a:p>
            </p:txBody>
          </p:sp>
        </mc:Choice>
        <mc:Fallback xmlns="">
          <p:sp>
            <p:nvSpPr>
              <p:cNvPr id="12" name="矩形 11">
                <a:extLst>
                  <a:ext uri="{FF2B5EF4-FFF2-40B4-BE49-F238E27FC236}">
                    <a16:creationId xmlns:a16="http://schemas.microsoft.com/office/drawing/2014/main" id="{7060703C-8A10-43A7-ABB2-C34E0A5036ED}"/>
                  </a:ext>
                </a:extLst>
              </p:cNvPr>
              <p:cNvSpPr>
                <a:spLocks noRot="1" noChangeAspect="1" noMove="1" noResize="1" noEditPoints="1" noAdjustHandles="1" noChangeArrowheads="1" noChangeShapeType="1" noTextEdit="1"/>
              </p:cNvSpPr>
              <p:nvPr/>
            </p:nvSpPr>
            <p:spPr>
              <a:xfrm>
                <a:off x="3806459" y="3428042"/>
                <a:ext cx="1262782" cy="646331"/>
              </a:xfrm>
              <a:prstGeom prst="rect">
                <a:avLst/>
              </a:prstGeom>
              <a:blipFill>
                <a:blip r:embed="rId4"/>
                <a:stretch>
                  <a:fillRect b="-3774"/>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ACC233C1-03AC-41E5-9080-8F3361D38CF0}"/>
              </a:ext>
            </a:extLst>
          </p:cNvPr>
          <p:cNvSpPr/>
          <p:nvPr/>
        </p:nvSpPr>
        <p:spPr>
          <a:xfrm>
            <a:off x="3501796" y="5906022"/>
            <a:ext cx="2253437"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e.g. log(log(Chip 121))</a:t>
            </a:r>
            <a:endParaRPr lang="zh-TW" altLang="en-US"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BF1FE65-FA9C-D51F-37DE-39020D6F8E4B}"/>
                  </a:ext>
                </a:extLst>
              </p:cNvPr>
              <p:cNvSpPr txBox="1"/>
              <p:nvPr/>
            </p:nvSpPr>
            <p:spPr>
              <a:xfrm>
                <a:off x="734762" y="1512876"/>
                <a:ext cx="8987246" cy="1456296"/>
              </a:xfrm>
              <a:prstGeom prst="rect">
                <a:avLst/>
              </a:prstGeom>
              <a:noFill/>
            </p:spPr>
            <p:txBody>
              <a:bodyPr wrap="square">
                <a:spAutoFit/>
              </a:bodyPr>
              <a:lstStyle/>
              <a:p>
                <a:pPr marL="285750" indent="-285750">
                  <a:buFont typeface="Arial" panose="020B0604020202020204" pitchFamily="34" charset="0"/>
                  <a:buChar char="•"/>
                </a:pPr>
                <a:r>
                  <a:rPr lang="en-US" altLang="zh-TW" sz="1200" dirty="0"/>
                  <a:t>For each single probe in each cluster (channel):</a:t>
                </a:r>
                <a:endParaRPr lang="en-US" altLang="zh-TW" sz="1200"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𝑿</m:t>
                          </m:r>
                        </m:e>
                        <m:sub>
                          <m:r>
                            <a:rPr lang="en-US" altLang="zh-TW" sz="1600" b="1" i="1">
                              <a:solidFill>
                                <a:schemeClr val="tx1"/>
                              </a:solidFill>
                              <a:latin typeface="Cambria Math" panose="02040503050406030204" pitchFamily="18" charset="0"/>
                            </a:rPr>
                            <m:t>𝒋</m:t>
                          </m:r>
                        </m:sub>
                      </m:sSub>
                      <m:r>
                        <a:rPr lang="en-US" altLang="zh-TW" sz="1600" i="1">
                          <a:solidFill>
                            <a:schemeClr val="tx1"/>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𝑺</m:t>
                          </m:r>
                        </m:e>
                        <m:sub>
                          <m:r>
                            <a:rPr lang="en-US" altLang="zh-TW" sz="1600" b="1" i="1">
                              <a:solidFill>
                                <a:schemeClr val="tx1"/>
                              </a:solidFill>
                              <a:latin typeface="Cambria Math" panose="02040503050406030204" pitchFamily="18" charset="0"/>
                            </a:rPr>
                            <m:t>𝒋</m:t>
                          </m:r>
                        </m:sub>
                      </m:sSub>
                      <m:r>
                        <a:rPr lang="en-US" altLang="zh-TW" sz="1600" b="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smtClean="0">
                              <a:solidFill>
                                <a:schemeClr val="tx1"/>
                              </a:solidFill>
                              <a:latin typeface="Cambria Math" panose="02040503050406030204" pitchFamily="18" charset="0"/>
                            </a:rPr>
                            <m:t>𝑵</m:t>
                          </m:r>
                        </m:e>
                        <m:sub>
                          <m:r>
                            <a:rPr lang="en-US" altLang="zh-TW" sz="1600" b="1" i="1">
                              <a:solidFill>
                                <a:schemeClr val="tx1"/>
                              </a:solidFill>
                              <a:latin typeface="Cambria Math" panose="02040503050406030204" pitchFamily="18" charset="0"/>
                            </a:rPr>
                            <m:t>𝒋</m:t>
                          </m:r>
                        </m:sub>
                      </m:sSub>
                    </m:oMath>
                  </m:oMathPara>
                </a14:m>
                <a:endParaRPr lang="en-US" altLang="zh-TW" sz="1200" b="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altLang="zh-TW" sz="1200" b="0" i="1" smtClean="0">
                        <a:latin typeface="Cambria Math" panose="02040503050406030204" pitchFamily="18" charset="0"/>
                      </a:rPr>
                      <m:t>𝑁𝑜𝑟𝑚𝑎𝑙</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𝑔𝑎𝑚𝑚𝑎</m:t>
                    </m:r>
                    <m:r>
                      <a:rPr lang="en-US" altLang="zh-TW" sz="1200" i="1">
                        <a:latin typeface="Cambria Math" panose="02040503050406030204" pitchFamily="18" charset="0"/>
                      </a:rPr>
                      <m:t> </m:t>
                    </m:r>
                  </m:oMath>
                </a14:m>
                <a:r>
                  <a:rPr lang="en-US" altLang="zh-TW" sz="1200" dirty="0"/>
                  <a:t>Correction: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𝑿</m:t>
                        </m:r>
                      </m:e>
                      <m:sub>
                        <m:r>
                          <a:rPr lang="en-US" altLang="zh-TW" sz="1200" b="1" i="1">
                            <a:solidFill>
                              <a:schemeClr val="tx1"/>
                            </a:solidFill>
                            <a:latin typeface="Cambria Math" panose="02040503050406030204" pitchFamily="18" charset="0"/>
                          </a:rPr>
                          <m:t>𝒋</m:t>
                        </m:r>
                      </m:sub>
                    </m:sSub>
                    <m:r>
                      <a:rPr lang="en-US" altLang="zh-TW" sz="1200" b="1" i="1" smtClean="0">
                        <a:solidFill>
                          <a:schemeClr val="tx1"/>
                        </a:solidFill>
                        <a:latin typeface="Cambria Math" panose="02040503050406030204" pitchFamily="18" charset="0"/>
                      </a:rPr>
                      <m:t>⇒</m:t>
                    </m:r>
                    <m:sSub>
                      <m:sSubPr>
                        <m:ctrlPr>
                          <a:rPr lang="en-US" altLang="zh-TW" sz="1200" b="1" i="1">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solidFill>
                      <a:schemeClr val="tx1"/>
                    </a:solidFill>
                  </a:rPr>
                  <a:t>. </a:t>
                </a:r>
                <a:r>
                  <a:rPr lang="en-US" altLang="zh-TW" sz="1200" dirty="0"/>
                  <a:t>Enhance the biological validity of the results.</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repre sents the noise. </a:t>
                </a:r>
                <a14:m>
                  <m:oMath xmlns:m="http://schemas.openxmlformats.org/officeDocument/2006/math">
                    <m:r>
                      <a:rPr lang="en-US" altLang="zh-TW" sz="1200" b="0" i="1" smtClean="0">
                        <a:latin typeface="Cambria Math" panose="02040503050406030204" pitchFamily="18" charset="0"/>
                      </a:rPr>
                      <m:t>⇒</m:t>
                    </m:r>
                  </m:oMath>
                </a14:m>
                <a:r>
                  <a:rPr lang="en-US" altLang="zh-TW" sz="1200" dirty="0"/>
                  <a:t> Assumption: Normal distribution.</a:t>
                </a:r>
              </a:p>
              <a:p>
                <a:pPr marL="285750" indent="-285750">
                  <a:buFont typeface="Arial" panose="020B0604020202020204" pitchFamily="34" charset="0"/>
                  <a:buChar char="•"/>
                </a:pPr>
                <a:r>
                  <a:rPr lang="en-US" altLang="zh-TW" sz="1200" dirty="0"/>
                  <a:t>Remove </a:t>
                </a:r>
                <a14:m>
                  <m:oMath xmlns:m="http://schemas.openxmlformats.org/officeDocument/2006/math">
                    <m:sSub>
                      <m:sSubPr>
                        <m:ctrlPr>
                          <a:rPr lang="en-US" altLang="zh-TW" sz="1200" b="1" i="1" smtClean="0">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and u se Gamma distribution to estimate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t>.</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𝑿</m:t>
                        </m:r>
                      </m:e>
                      <m:sub>
                        <m:r>
                          <a:rPr lang="en-US" altLang="zh-TW" sz="1200" b="1" i="1">
                            <a:latin typeface="Cambria Math" panose="02040503050406030204" pitchFamily="18" charset="0"/>
                          </a:rPr>
                          <m:t>𝒋</m:t>
                        </m:r>
                      </m:sub>
                    </m:sSub>
                    <m:r>
                      <a:rPr lang="en-US" altLang="zh-TW" sz="1200" b="0" i="0" smtClean="0">
                        <a:latin typeface="Cambria Math" panose="02040503050406030204" pitchFamily="18" charset="0"/>
                      </a:rPr>
                      <m:t>⇒</m:t>
                    </m:r>
                  </m:oMath>
                </a14:m>
                <a:r>
                  <a:rPr lang="en-US" altLang="zh-TW" sz="1200" dirty="0"/>
                  <a:t> Normal-gamma distribution.</a:t>
                </a:r>
              </a:p>
            </p:txBody>
          </p:sp>
        </mc:Choice>
        <mc:Fallback xmlns="">
          <p:sp>
            <p:nvSpPr>
              <p:cNvPr id="17" name="文字方塊 16">
                <a:extLst>
                  <a:ext uri="{FF2B5EF4-FFF2-40B4-BE49-F238E27FC236}">
                    <a16:creationId xmlns:a16="http://schemas.microsoft.com/office/drawing/2014/main" id="{2BF1FE65-FA9C-D51F-37DE-39020D6F8E4B}"/>
                  </a:ext>
                </a:extLst>
              </p:cNvPr>
              <p:cNvSpPr txBox="1">
                <a:spLocks noRot="1" noChangeAspect="1" noMove="1" noResize="1" noEditPoints="1" noAdjustHandles="1" noChangeArrowheads="1" noChangeShapeType="1" noTextEdit="1"/>
              </p:cNvSpPr>
              <p:nvPr/>
            </p:nvSpPr>
            <p:spPr>
              <a:xfrm>
                <a:off x="734762" y="1512876"/>
                <a:ext cx="8987246" cy="1456296"/>
              </a:xfrm>
              <a:prstGeom prst="rect">
                <a:avLst/>
              </a:prstGeom>
              <a:blipFill>
                <a:blip r:embed="rId5"/>
                <a:stretch>
                  <a:fillRect b="-16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07083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65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 Normal-gamma </a:t>
            </a:r>
            <a:r>
              <a:rPr lang="en-US" altLang="zh-TW" sz="1600" dirty="0" err="1"/>
              <a:t>BgC</a:t>
            </a:r>
            <a:r>
              <a:rPr lang="en-US" altLang="zh-TW" sz="1600" dirty="0"/>
              <a:t>.</a:t>
            </a:r>
          </a:p>
          <a:p>
            <a:pPr lvl="1"/>
            <a:r>
              <a:rPr lang="en-US" altLang="zh-TW" sz="1600" dirty="0"/>
              <a:t>Set the related environment in R. (Data Preprocess, NP Probes, QN &amp; log, QDA)</a:t>
            </a:r>
          </a:p>
          <a:p>
            <a:pPr lvl="1"/>
            <a:r>
              <a:rPr lang="en-US" altLang="zh-TW" sz="1600" dirty="0"/>
              <a:t>Set the corresponding evaluation tools in R. (NP call rate, No call rate)</a:t>
            </a:r>
          </a:p>
          <a:p>
            <a:pPr lvl="1"/>
            <a:r>
              <a:rPr lang="en-US" altLang="zh-TW" sz="1600" dirty="0"/>
              <a:t>Run the GMM-EM in R. (10 times =&gt; max NP call.)</a:t>
            </a:r>
          </a:p>
          <a:p>
            <a:pPr lvl="1"/>
            <a:r>
              <a:rPr lang="en-US" altLang="zh-TW" sz="1600" dirty="0"/>
              <a:t>Run the normal-gamma correction (all together) before running QDA.</a:t>
            </a:r>
          </a:p>
          <a:p>
            <a:pPr lvl="1"/>
            <a:r>
              <a:rPr lang="en-US" altLang="zh-TW" sz="1600" dirty="0"/>
              <a:t>Debug for the no call rate in the NP call analyzer.</a:t>
            </a:r>
          </a:p>
          <a:p>
            <a:pPr lvl="1"/>
            <a:r>
              <a:rPr lang="en-US" altLang="zh-TW" sz="1600" dirty="0"/>
              <a:t>An example: NP call Analyzer: NP call: 94.4%, call: 66.9%</a:t>
            </a:r>
          </a:p>
          <a:p>
            <a:pPr lvl="1"/>
            <a:endParaRPr lang="en-US" altLang="zh-TW" sz="1600" dirty="0"/>
          </a:p>
        </p:txBody>
      </p:sp>
      <p:graphicFrame>
        <p:nvGraphicFramePr>
          <p:cNvPr id="2" name="表格 1">
            <a:extLst>
              <a:ext uri="{FF2B5EF4-FFF2-40B4-BE49-F238E27FC236}">
                <a16:creationId xmlns:a16="http://schemas.microsoft.com/office/drawing/2014/main" id="{C59C664C-ADB2-4970-B38E-506FD9FA82F9}"/>
              </a:ext>
            </a:extLst>
          </p:cNvPr>
          <p:cNvGraphicFramePr>
            <a:graphicFrameLocks noGrp="1"/>
          </p:cNvGraphicFramePr>
          <p:nvPr>
            <p:extLst>
              <p:ext uri="{D42A27DB-BD31-4B8C-83A1-F6EECF244321}">
                <p14:modId xmlns:p14="http://schemas.microsoft.com/office/powerpoint/2010/main" val="572238111"/>
              </p:ext>
            </p:extLst>
          </p:nvPr>
        </p:nvGraphicFramePr>
        <p:xfrm>
          <a:off x="1260910" y="4159389"/>
          <a:ext cx="2782786" cy="1279858"/>
        </p:xfrm>
        <a:graphic>
          <a:graphicData uri="http://schemas.openxmlformats.org/drawingml/2006/table">
            <a:tbl>
              <a:tblPr>
                <a:tableStyleId>{B301B821-A1FF-4177-AEE7-76D212191A09}</a:tableStyleId>
              </a:tblPr>
              <a:tblGrid>
                <a:gridCol w="1774255">
                  <a:extLst>
                    <a:ext uri="{9D8B030D-6E8A-4147-A177-3AD203B41FA5}">
                      <a16:colId xmlns:a16="http://schemas.microsoft.com/office/drawing/2014/main" val="1088068053"/>
                    </a:ext>
                  </a:extLst>
                </a:gridCol>
                <a:gridCol w="1008531">
                  <a:extLst>
                    <a:ext uri="{9D8B030D-6E8A-4147-A177-3AD203B41FA5}">
                      <a16:colId xmlns:a16="http://schemas.microsoft.com/office/drawing/2014/main" val="3854125520"/>
                    </a:ext>
                  </a:extLst>
                </a:gridCol>
              </a:tblGrid>
              <a:tr h="479983">
                <a:tc>
                  <a:txBody>
                    <a:bodyPr/>
                    <a:lstStyle/>
                    <a:p>
                      <a:pPr algn="ctr" fontAlgn="ctr"/>
                      <a:r>
                        <a:rPr lang="en-US" sz="1700" u="none" strike="noStrike" dirty="0">
                          <a:effectLst/>
                        </a:rPr>
                        <a:t>NP call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ctr"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99633844"/>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94.2308%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41632709"/>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94.5863%</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211908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94.2774%</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74604826"/>
                  </a:ext>
                </a:extLst>
              </a:tr>
            </a:tbl>
          </a:graphicData>
        </a:graphic>
      </p:graphicFrame>
      <p:graphicFrame>
        <p:nvGraphicFramePr>
          <p:cNvPr id="8" name="表格 7">
            <a:extLst>
              <a:ext uri="{FF2B5EF4-FFF2-40B4-BE49-F238E27FC236}">
                <a16:creationId xmlns:a16="http://schemas.microsoft.com/office/drawing/2014/main" id="{01F93F5B-F302-4EA7-BCB0-D97171FB6CA5}"/>
              </a:ext>
            </a:extLst>
          </p:cNvPr>
          <p:cNvGraphicFramePr>
            <a:graphicFrameLocks noGrp="1"/>
          </p:cNvGraphicFramePr>
          <p:nvPr>
            <p:extLst>
              <p:ext uri="{D42A27DB-BD31-4B8C-83A1-F6EECF244321}">
                <p14:modId xmlns:p14="http://schemas.microsoft.com/office/powerpoint/2010/main" val="3647294784"/>
              </p:ext>
            </p:extLst>
          </p:nvPr>
        </p:nvGraphicFramePr>
        <p:xfrm>
          <a:off x="4625129" y="4159389"/>
          <a:ext cx="2914476" cy="1279858"/>
        </p:xfrm>
        <a:graphic>
          <a:graphicData uri="http://schemas.openxmlformats.org/drawingml/2006/table">
            <a:tbl>
              <a:tblPr>
                <a:tableStyleId>{B301B821-A1FF-4177-AEE7-76D212191A09}</a:tableStyleId>
              </a:tblPr>
              <a:tblGrid>
                <a:gridCol w="1905946">
                  <a:extLst>
                    <a:ext uri="{9D8B030D-6E8A-4147-A177-3AD203B41FA5}">
                      <a16:colId xmlns:a16="http://schemas.microsoft.com/office/drawing/2014/main" val="2944511361"/>
                    </a:ext>
                  </a:extLst>
                </a:gridCol>
                <a:gridCol w="1008530">
                  <a:extLst>
                    <a:ext uri="{9D8B030D-6E8A-4147-A177-3AD203B41FA5}">
                      <a16:colId xmlns:a16="http://schemas.microsoft.com/office/drawing/2014/main" val="3481121099"/>
                    </a:ext>
                  </a:extLst>
                </a:gridCol>
              </a:tblGrid>
              <a:tr h="479983">
                <a:tc>
                  <a:txBody>
                    <a:bodyPr/>
                    <a:lstStyle/>
                    <a:p>
                      <a:pPr algn="ctr" fontAlgn="ctr"/>
                      <a:r>
                        <a:rPr lang="en-US" sz="1700" u="none" strike="noStrike" dirty="0">
                          <a:effectLst/>
                        </a:rPr>
                        <a:t>Call rate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l"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1209376"/>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66.8298%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44129694"/>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a:effectLst/>
                        </a:rPr>
                        <a:t>67.8205%</a:t>
                      </a:r>
                      <a:endParaRPr lang="en-US" altLang="zh-TW" sz="1700" b="0" i="0" u="none" strike="noStrike">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6833660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67.7681%</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35396306"/>
                  </a:ext>
                </a:extLst>
              </a:tr>
            </a:tbl>
          </a:graphicData>
        </a:graphic>
      </p:graphicFrame>
    </p:spTree>
    <p:extLst>
      <p:ext uri="{BB962C8B-B14F-4D97-AF65-F5344CB8AC3E}">
        <p14:creationId xmlns:p14="http://schemas.microsoft.com/office/powerpoint/2010/main" val="3969579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66</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Data Example</a:t>
            </a:r>
            <a:endParaRPr lang="zh-TW" altLang="en-US" dirty="0"/>
          </a:p>
        </p:txBody>
      </p:sp>
      <p:pic>
        <p:nvPicPr>
          <p:cNvPr id="10" name="圖片 9" descr="一張含有 文字, 地圖, 男人 的圖片&#10;&#10;自動產生的描述">
            <a:extLst>
              <a:ext uri="{FF2B5EF4-FFF2-40B4-BE49-F238E27FC236}">
                <a16:creationId xmlns:a16="http://schemas.microsoft.com/office/drawing/2014/main" id="{BD62D7DF-3B11-437F-AC74-AD695FDE7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018" y="1174969"/>
            <a:ext cx="2606842" cy="2606842"/>
          </a:xfrm>
          <a:prstGeom prst="rect">
            <a:avLst/>
          </a:prstGeom>
        </p:spPr>
      </p:pic>
      <p:pic>
        <p:nvPicPr>
          <p:cNvPr id="11" name="圖片 10" descr="一張含有 文字, 地圖 的圖片&#10;&#10;自動產生的描述">
            <a:extLst>
              <a:ext uri="{FF2B5EF4-FFF2-40B4-BE49-F238E27FC236}">
                <a16:creationId xmlns:a16="http://schemas.microsoft.com/office/drawing/2014/main" id="{E3ADB830-A14C-4A41-9578-D79012ED3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960" y="1174969"/>
            <a:ext cx="2606040" cy="2606040"/>
          </a:xfrm>
          <a:prstGeom prst="rect">
            <a:avLst/>
          </a:prstGeom>
        </p:spPr>
      </p:pic>
      <p:pic>
        <p:nvPicPr>
          <p:cNvPr id="12" name="圖片 11" descr="一張含有 文字, 地圖 的圖片&#10;&#10;自動產生的描述">
            <a:extLst>
              <a:ext uri="{FF2B5EF4-FFF2-40B4-BE49-F238E27FC236}">
                <a16:creationId xmlns:a16="http://schemas.microsoft.com/office/drawing/2014/main" id="{0DED540F-C62A-4FE6-B7F5-96C095417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960" y="3734175"/>
            <a:ext cx="2606040" cy="2606040"/>
          </a:xfrm>
          <a:prstGeom prst="rect">
            <a:avLst/>
          </a:prstGeom>
        </p:spPr>
      </p:pic>
      <p:pic>
        <p:nvPicPr>
          <p:cNvPr id="13" name="圖片 12">
            <a:extLst>
              <a:ext uri="{FF2B5EF4-FFF2-40B4-BE49-F238E27FC236}">
                <a16:creationId xmlns:a16="http://schemas.microsoft.com/office/drawing/2014/main" id="{4C3DAB79-ADCD-4BBB-9221-44EB2BF7D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820" y="3734175"/>
            <a:ext cx="2606040" cy="2606040"/>
          </a:xfrm>
          <a:prstGeom prst="rect">
            <a:avLst/>
          </a:prstGeom>
        </p:spPr>
      </p:pic>
      <p:sp>
        <p:nvSpPr>
          <p:cNvPr id="14" name="矩形 13">
            <a:extLst>
              <a:ext uri="{FF2B5EF4-FFF2-40B4-BE49-F238E27FC236}">
                <a16:creationId xmlns:a16="http://schemas.microsoft.com/office/drawing/2014/main" id="{D28F21AA-0E8A-49E8-864B-8279DB6D8177}"/>
              </a:ext>
            </a:extLst>
          </p:cNvPr>
          <p:cNvSpPr/>
          <p:nvPr/>
        </p:nvSpPr>
        <p:spPr>
          <a:xfrm>
            <a:off x="8378388" y="4691280"/>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FF0000"/>
                </a:solidFill>
              </a:rPr>
              <a:t>78.7</a:t>
            </a:r>
            <a:endParaRPr lang="zh-TW" altLang="en-US" dirty="0"/>
          </a:p>
        </p:txBody>
      </p:sp>
      <p:sp>
        <p:nvSpPr>
          <p:cNvPr id="15" name="矩形 14">
            <a:extLst>
              <a:ext uri="{FF2B5EF4-FFF2-40B4-BE49-F238E27FC236}">
                <a16:creationId xmlns:a16="http://schemas.microsoft.com/office/drawing/2014/main" id="{327BC77B-95FE-4EBC-A29B-CF1396326303}"/>
              </a:ext>
            </a:extLst>
          </p:cNvPr>
          <p:cNvSpPr/>
          <p:nvPr/>
        </p:nvSpPr>
        <p:spPr>
          <a:xfrm>
            <a:off x="5858063" y="4667863"/>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2"/>
                </a:solidFill>
              </a:rPr>
              <a:t>85.1</a:t>
            </a:r>
            <a:endParaRPr lang="zh-TW" altLang="en-US" dirty="0"/>
          </a:p>
        </p:txBody>
      </p:sp>
      <p:sp>
        <p:nvSpPr>
          <p:cNvPr id="16" name="矩形 15">
            <a:extLst>
              <a:ext uri="{FF2B5EF4-FFF2-40B4-BE49-F238E27FC236}">
                <a16:creationId xmlns:a16="http://schemas.microsoft.com/office/drawing/2014/main" id="{D09825D6-D7D5-4A7F-8855-0778E0040DF3}"/>
              </a:ext>
            </a:extLst>
          </p:cNvPr>
          <p:cNvSpPr/>
          <p:nvPr/>
        </p:nvSpPr>
        <p:spPr>
          <a:xfrm>
            <a:off x="837838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4">
                    <a:lumMod val="75000"/>
                  </a:schemeClr>
                </a:solidFill>
              </a:rPr>
              <a:t>90.0</a:t>
            </a:r>
            <a:endParaRPr lang="zh-TW" altLang="en-US" dirty="0"/>
          </a:p>
        </p:txBody>
      </p:sp>
      <p:sp>
        <p:nvSpPr>
          <p:cNvPr id="17" name="矩形 16">
            <a:extLst>
              <a:ext uri="{FF2B5EF4-FFF2-40B4-BE49-F238E27FC236}">
                <a16:creationId xmlns:a16="http://schemas.microsoft.com/office/drawing/2014/main" id="{5461730C-40F1-4BF1-8EFC-611C0DB29CF2}"/>
              </a:ext>
            </a:extLst>
          </p:cNvPr>
          <p:cNvSpPr/>
          <p:nvPr/>
        </p:nvSpPr>
        <p:spPr>
          <a:xfrm>
            <a:off x="577234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00B050"/>
                </a:solidFill>
              </a:rPr>
              <a:t>94.4</a:t>
            </a:r>
            <a:endParaRPr lang="zh-TW" altLang="en-US" dirty="0"/>
          </a:p>
        </p:txBody>
      </p:sp>
      <p:graphicFrame>
        <p:nvGraphicFramePr>
          <p:cNvPr id="18" name="表格 17">
            <a:extLst>
              <a:ext uri="{FF2B5EF4-FFF2-40B4-BE49-F238E27FC236}">
                <a16:creationId xmlns:a16="http://schemas.microsoft.com/office/drawing/2014/main" id="{D2B8EBC6-2BA6-1930-E87B-C2B00A67B743}"/>
              </a:ext>
            </a:extLst>
          </p:cNvPr>
          <p:cNvGraphicFramePr>
            <a:graphicFrameLocks noGrp="1"/>
          </p:cNvGraphicFramePr>
          <p:nvPr>
            <p:extLst>
              <p:ext uri="{D42A27DB-BD31-4B8C-83A1-F6EECF244321}">
                <p14:modId xmlns:p14="http://schemas.microsoft.com/office/powerpoint/2010/main" val="1106915220"/>
              </p:ext>
            </p:extLst>
          </p:nvPr>
        </p:nvGraphicFramePr>
        <p:xfrm>
          <a:off x="145026" y="2833128"/>
          <a:ext cx="3773890" cy="1895762"/>
        </p:xfrm>
        <a:graphic>
          <a:graphicData uri="http://schemas.openxmlformats.org/drawingml/2006/table">
            <a:tbl>
              <a:tblPr firstRow="1" bandRow="1">
                <a:tableStyleId>{5C22544A-7EE6-4342-B048-85BDC9FD1C3A}</a:tableStyleId>
              </a:tblPr>
              <a:tblGrid>
                <a:gridCol w="1092737">
                  <a:extLst>
                    <a:ext uri="{9D8B030D-6E8A-4147-A177-3AD203B41FA5}">
                      <a16:colId xmlns:a16="http://schemas.microsoft.com/office/drawing/2014/main" val="3971815359"/>
                    </a:ext>
                  </a:extLst>
                </a:gridCol>
                <a:gridCol w="993393">
                  <a:extLst>
                    <a:ext uri="{9D8B030D-6E8A-4147-A177-3AD203B41FA5}">
                      <a16:colId xmlns:a16="http://schemas.microsoft.com/office/drawing/2014/main" val="2275322031"/>
                    </a:ext>
                  </a:extLst>
                </a:gridCol>
                <a:gridCol w="1687760">
                  <a:extLst>
                    <a:ext uri="{9D8B030D-6E8A-4147-A177-3AD203B41FA5}">
                      <a16:colId xmlns:a16="http://schemas.microsoft.com/office/drawing/2014/main" val="320569089"/>
                    </a:ext>
                  </a:extLst>
                </a:gridCol>
              </a:tblGrid>
              <a:tr h="571450">
                <a:tc>
                  <a:txBody>
                    <a:bodyPr/>
                    <a:lstStyle/>
                    <a:p>
                      <a:pPr algn="ctr"/>
                      <a:r>
                        <a:rPr lang="en-US" altLang="zh-TW" sz="1600" dirty="0"/>
                        <a:t>Wafer</a:t>
                      </a:r>
                      <a:endParaRPr lang="zh-TW" altLang="en-US" sz="1600" dirty="0"/>
                    </a:p>
                  </a:txBody>
                  <a:tcPr marL="81636" marR="81636" marT="40818" marB="40818"/>
                </a:tc>
                <a:tc>
                  <a:txBody>
                    <a:bodyPr/>
                    <a:lstStyle/>
                    <a:p>
                      <a:pPr algn="ctr"/>
                      <a:r>
                        <a:rPr lang="en-US" altLang="zh-TW" sz="1600" dirty="0"/>
                        <a:t>Chips</a:t>
                      </a:r>
                      <a:endParaRPr lang="zh-TW" altLang="en-US" sz="1600" dirty="0"/>
                    </a:p>
                  </a:txBody>
                  <a:tcPr marL="81636" marR="81636" marT="40818" marB="40818"/>
                </a:tc>
                <a:tc>
                  <a:txBody>
                    <a:bodyPr/>
                    <a:lstStyle/>
                    <a:p>
                      <a:pPr algn="ctr"/>
                      <a:r>
                        <a:rPr lang="en-US" altLang="zh-TW" sz="1600" dirty="0"/>
                        <a:t>Np call rate  (%)</a:t>
                      </a:r>
                    </a:p>
                    <a:p>
                      <a:pPr algn="ctr"/>
                      <a:r>
                        <a:rPr lang="en-US" altLang="zh-TW" sz="1600" dirty="0"/>
                        <a:t>(NP call Analyzer)</a:t>
                      </a:r>
                      <a:endParaRPr lang="zh-TW" altLang="en-US" sz="1600" dirty="0"/>
                    </a:p>
                  </a:txBody>
                  <a:tcPr marL="81636" marR="81636" marT="40818" marB="40818"/>
                </a:tc>
                <a:extLst>
                  <a:ext uri="{0D108BD9-81ED-4DB2-BD59-A6C34878D82A}">
                    <a16:rowId xmlns:a16="http://schemas.microsoft.com/office/drawing/2014/main" val="1252364669"/>
                  </a:ext>
                </a:extLst>
              </a:tr>
              <a:tr h="331078">
                <a:tc>
                  <a:txBody>
                    <a:bodyPr/>
                    <a:lstStyle/>
                    <a:p>
                      <a:pPr algn="ctr"/>
                      <a:r>
                        <a:rPr lang="en-US" altLang="zh-TW" sz="1600" dirty="0"/>
                        <a:t>198-04</a:t>
                      </a:r>
                      <a:endParaRPr lang="zh-TW" altLang="en-US" sz="1600" dirty="0"/>
                    </a:p>
                  </a:txBody>
                  <a:tcPr marL="81636" marR="81636" marT="40818" marB="40818"/>
                </a:tc>
                <a:tc>
                  <a:txBody>
                    <a:bodyPr/>
                    <a:lstStyle/>
                    <a:p>
                      <a:pPr algn="ctr"/>
                      <a:r>
                        <a:rPr lang="en-US" altLang="zh-TW" sz="1600" dirty="0"/>
                        <a:t>121</a:t>
                      </a:r>
                      <a:endParaRPr lang="zh-TW" altLang="en-US" sz="1600" dirty="0"/>
                    </a:p>
                  </a:txBody>
                  <a:tcPr marL="81636" marR="81636" marT="40818" marB="40818"/>
                </a:tc>
                <a:tc>
                  <a:txBody>
                    <a:bodyPr/>
                    <a:lstStyle/>
                    <a:p>
                      <a:pPr algn="ctr"/>
                      <a:r>
                        <a:rPr lang="en-US" altLang="zh-TW" sz="1600" dirty="0">
                          <a:solidFill>
                            <a:srgbClr val="00B050"/>
                          </a:solidFill>
                        </a:rPr>
                        <a:t>94.4</a:t>
                      </a:r>
                      <a:endParaRPr lang="zh-TW" altLang="en-US" sz="1600" dirty="0">
                        <a:solidFill>
                          <a:srgbClr val="00B050"/>
                        </a:solidFill>
                      </a:endParaRPr>
                    </a:p>
                  </a:txBody>
                  <a:tcPr marL="81636" marR="81636" marT="40818" marB="40818"/>
                </a:tc>
                <a:extLst>
                  <a:ext uri="{0D108BD9-81ED-4DB2-BD59-A6C34878D82A}">
                    <a16:rowId xmlns:a16="http://schemas.microsoft.com/office/drawing/2014/main" val="3586641779"/>
                  </a:ext>
                </a:extLst>
              </a:tr>
              <a:tr h="331078">
                <a:tc>
                  <a:txBody>
                    <a:bodyPr/>
                    <a:lstStyle/>
                    <a:p>
                      <a:pPr algn="ctr"/>
                      <a:r>
                        <a:rPr lang="en-US" altLang="zh-TW" sz="1600" dirty="0"/>
                        <a:t>197-02</a:t>
                      </a:r>
                      <a:endParaRPr lang="zh-TW" altLang="en-US" sz="1600" dirty="0"/>
                    </a:p>
                  </a:txBody>
                  <a:tcPr marL="81636" marR="81636" marT="40818" marB="40818"/>
                </a:tc>
                <a:tc>
                  <a:txBody>
                    <a:bodyPr/>
                    <a:lstStyle/>
                    <a:p>
                      <a:pPr algn="ctr"/>
                      <a:r>
                        <a:rPr lang="en-US" altLang="zh-TW" sz="1600" dirty="0"/>
                        <a:t>230</a:t>
                      </a:r>
                      <a:endParaRPr lang="zh-TW" altLang="en-US" sz="1600" dirty="0"/>
                    </a:p>
                  </a:txBody>
                  <a:tcPr marL="81636" marR="81636" marT="40818" marB="40818"/>
                </a:tc>
                <a:tc>
                  <a:txBody>
                    <a:bodyPr/>
                    <a:lstStyle/>
                    <a:p>
                      <a:pPr algn="ctr"/>
                      <a:r>
                        <a:rPr lang="en-US" altLang="zh-TW" sz="1600" dirty="0">
                          <a:solidFill>
                            <a:schemeClr val="accent4">
                              <a:lumMod val="75000"/>
                            </a:schemeClr>
                          </a:solidFill>
                        </a:rPr>
                        <a:t>90.0</a:t>
                      </a:r>
                      <a:endParaRPr lang="zh-TW" altLang="en-US" sz="1600" dirty="0">
                        <a:solidFill>
                          <a:schemeClr val="accent4">
                            <a:lumMod val="75000"/>
                          </a:schemeClr>
                        </a:solidFill>
                      </a:endParaRPr>
                    </a:p>
                  </a:txBody>
                  <a:tcPr marL="81636" marR="81636" marT="40818" marB="40818"/>
                </a:tc>
                <a:extLst>
                  <a:ext uri="{0D108BD9-81ED-4DB2-BD59-A6C34878D82A}">
                    <a16:rowId xmlns:a16="http://schemas.microsoft.com/office/drawing/2014/main" val="3992268474"/>
                  </a:ext>
                </a:extLst>
              </a:tr>
              <a:tr h="331078">
                <a:tc>
                  <a:txBody>
                    <a:bodyPr/>
                    <a:lstStyle/>
                    <a:p>
                      <a:pPr algn="ctr"/>
                      <a:r>
                        <a:rPr lang="en-US" altLang="zh-TW" sz="1600" dirty="0"/>
                        <a:t>198-15</a:t>
                      </a:r>
                      <a:endParaRPr lang="zh-TW" altLang="en-US" sz="1600" dirty="0"/>
                    </a:p>
                  </a:txBody>
                  <a:tcPr marL="81636" marR="81636" marT="40818" marB="40818"/>
                </a:tc>
                <a:tc>
                  <a:txBody>
                    <a:bodyPr/>
                    <a:lstStyle/>
                    <a:p>
                      <a:pPr algn="ctr"/>
                      <a:r>
                        <a:rPr lang="en-US" altLang="zh-TW" sz="1600" dirty="0"/>
                        <a:t>277</a:t>
                      </a:r>
                      <a:endParaRPr lang="zh-TW" altLang="en-US" sz="1600" dirty="0"/>
                    </a:p>
                  </a:txBody>
                  <a:tcPr marL="81636" marR="81636" marT="40818" marB="40818"/>
                </a:tc>
                <a:tc>
                  <a:txBody>
                    <a:bodyPr/>
                    <a:lstStyle/>
                    <a:p>
                      <a:pPr algn="ctr"/>
                      <a:r>
                        <a:rPr lang="en-US" altLang="zh-TW" sz="1600" dirty="0">
                          <a:solidFill>
                            <a:schemeClr val="accent2"/>
                          </a:solidFill>
                        </a:rPr>
                        <a:t>85.1</a:t>
                      </a:r>
                      <a:endParaRPr lang="zh-TW" altLang="en-US" sz="1600" dirty="0">
                        <a:solidFill>
                          <a:schemeClr val="accent2"/>
                        </a:solidFill>
                      </a:endParaRPr>
                    </a:p>
                  </a:txBody>
                  <a:tcPr marL="81636" marR="81636" marT="40818" marB="40818"/>
                </a:tc>
                <a:extLst>
                  <a:ext uri="{0D108BD9-81ED-4DB2-BD59-A6C34878D82A}">
                    <a16:rowId xmlns:a16="http://schemas.microsoft.com/office/drawing/2014/main" val="1185331144"/>
                  </a:ext>
                </a:extLst>
              </a:tr>
              <a:tr h="331078">
                <a:tc>
                  <a:txBody>
                    <a:bodyPr/>
                    <a:lstStyle/>
                    <a:p>
                      <a:pPr algn="ctr"/>
                      <a:r>
                        <a:rPr lang="pl-PL" altLang="zh-TW" sz="1600" dirty="0"/>
                        <a:t>197-02</a:t>
                      </a:r>
                      <a:endParaRPr lang="zh-TW" altLang="en-US" sz="1600" dirty="0"/>
                    </a:p>
                  </a:txBody>
                  <a:tcPr marL="81636" marR="81636" marT="40818" marB="40818"/>
                </a:tc>
                <a:tc>
                  <a:txBody>
                    <a:bodyPr/>
                    <a:lstStyle/>
                    <a:p>
                      <a:pPr algn="ctr"/>
                      <a:r>
                        <a:rPr lang="en-US" altLang="zh-TW" sz="1600" dirty="0"/>
                        <a:t>233</a:t>
                      </a:r>
                      <a:endParaRPr lang="zh-TW" altLang="en-US" sz="1600" dirty="0"/>
                    </a:p>
                  </a:txBody>
                  <a:tcPr marL="81636" marR="81636" marT="40818" marB="40818"/>
                </a:tc>
                <a:tc>
                  <a:txBody>
                    <a:bodyPr/>
                    <a:lstStyle/>
                    <a:p>
                      <a:pPr algn="ctr"/>
                      <a:r>
                        <a:rPr lang="en-US" altLang="zh-TW" sz="1600" dirty="0">
                          <a:solidFill>
                            <a:srgbClr val="FF0000"/>
                          </a:solidFill>
                        </a:rPr>
                        <a:t>78.7</a:t>
                      </a:r>
                      <a:endParaRPr lang="zh-TW" altLang="en-US" sz="1600" dirty="0">
                        <a:solidFill>
                          <a:srgbClr val="FF0000"/>
                        </a:solidFill>
                      </a:endParaRPr>
                    </a:p>
                  </a:txBody>
                  <a:tcPr marL="81636" marR="81636" marT="40818" marB="40818"/>
                </a:tc>
                <a:extLst>
                  <a:ext uri="{0D108BD9-81ED-4DB2-BD59-A6C34878D82A}">
                    <a16:rowId xmlns:a16="http://schemas.microsoft.com/office/drawing/2014/main" val="4149964897"/>
                  </a:ext>
                </a:extLst>
              </a:tr>
            </a:tbl>
          </a:graphicData>
        </a:graphic>
      </p:graphicFrame>
    </p:spTree>
    <p:extLst>
      <p:ext uri="{BB962C8B-B14F-4D97-AF65-F5344CB8AC3E}">
        <p14:creationId xmlns:p14="http://schemas.microsoft.com/office/powerpoint/2010/main" val="3696827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67</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2" name="table">
            <a:extLst>
              <a:ext uri="{FF2B5EF4-FFF2-40B4-BE49-F238E27FC236}">
                <a16:creationId xmlns:a16="http://schemas.microsoft.com/office/drawing/2014/main" id="{5AD5803D-7FAB-DFA3-2CF5-BBE277995DD9}"/>
              </a:ext>
            </a:extLst>
          </p:cNvPr>
          <p:cNvPicPr>
            <a:picLocks noChangeAspect="1"/>
          </p:cNvPicPr>
          <p:nvPr/>
        </p:nvPicPr>
        <p:blipFill>
          <a:blip r:embed="rId2"/>
          <a:stretch>
            <a:fillRect/>
          </a:stretch>
        </p:blipFill>
        <p:spPr>
          <a:xfrm>
            <a:off x="291975" y="1832889"/>
            <a:ext cx="8546270" cy="4062682"/>
          </a:xfrm>
          <a:prstGeom prst="rect">
            <a:avLst/>
          </a:prstGeom>
        </p:spPr>
      </p:pic>
      <p:pic>
        <p:nvPicPr>
          <p:cNvPr id="9" name="圖片 8">
            <a:extLst>
              <a:ext uri="{FF2B5EF4-FFF2-40B4-BE49-F238E27FC236}">
                <a16:creationId xmlns:a16="http://schemas.microsoft.com/office/drawing/2014/main" id="{AFBC11A3-F791-4EB1-9833-380143139EFF}"/>
              </a:ext>
            </a:extLst>
          </p:cNvPr>
          <p:cNvPicPr>
            <a:picLocks noChangeAspect="1"/>
          </p:cNvPicPr>
          <p:nvPr/>
        </p:nvPicPr>
        <p:blipFill>
          <a:blip r:embed="rId3"/>
          <a:stretch>
            <a:fillRect/>
          </a:stretch>
        </p:blipFill>
        <p:spPr>
          <a:xfrm>
            <a:off x="2464755" y="2158073"/>
            <a:ext cx="6373489" cy="3737498"/>
          </a:xfrm>
          <a:prstGeom prst="rect">
            <a:avLst/>
          </a:prstGeom>
        </p:spPr>
      </p:pic>
    </p:spTree>
    <p:extLst>
      <p:ext uri="{BB962C8B-B14F-4D97-AF65-F5344CB8AC3E}">
        <p14:creationId xmlns:p14="http://schemas.microsoft.com/office/powerpoint/2010/main" val="1069673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68</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8" name="table">
            <a:extLst>
              <a:ext uri="{FF2B5EF4-FFF2-40B4-BE49-F238E27FC236}">
                <a16:creationId xmlns:a16="http://schemas.microsoft.com/office/drawing/2014/main" id="{2F33F64F-65C9-02CB-C5CB-A27278E82C71}"/>
              </a:ext>
            </a:extLst>
          </p:cNvPr>
          <p:cNvPicPr>
            <a:picLocks noChangeAspect="1"/>
          </p:cNvPicPr>
          <p:nvPr/>
        </p:nvPicPr>
        <p:blipFill>
          <a:blip r:embed="rId2"/>
          <a:stretch>
            <a:fillRect/>
          </a:stretch>
        </p:blipFill>
        <p:spPr>
          <a:xfrm>
            <a:off x="1154405" y="1571085"/>
            <a:ext cx="6945987" cy="4660399"/>
          </a:xfrm>
          <a:prstGeom prst="rect">
            <a:avLst/>
          </a:prstGeom>
        </p:spPr>
      </p:pic>
      <p:pic>
        <p:nvPicPr>
          <p:cNvPr id="10" name="圖片 9">
            <a:extLst>
              <a:ext uri="{FF2B5EF4-FFF2-40B4-BE49-F238E27FC236}">
                <a16:creationId xmlns:a16="http://schemas.microsoft.com/office/drawing/2014/main" id="{466B946F-C672-4618-8283-A6ACC468178C}"/>
              </a:ext>
            </a:extLst>
          </p:cNvPr>
          <p:cNvPicPr>
            <a:picLocks noChangeAspect="1"/>
          </p:cNvPicPr>
          <p:nvPr/>
        </p:nvPicPr>
        <p:blipFill>
          <a:blip r:embed="rId3"/>
          <a:stretch>
            <a:fillRect/>
          </a:stretch>
        </p:blipFill>
        <p:spPr>
          <a:xfrm>
            <a:off x="2933905" y="2089099"/>
            <a:ext cx="5166486" cy="4079325"/>
          </a:xfrm>
          <a:prstGeom prst="rect">
            <a:avLst/>
          </a:prstGeom>
        </p:spPr>
      </p:pic>
    </p:spTree>
    <p:extLst>
      <p:ext uri="{BB962C8B-B14F-4D97-AF65-F5344CB8AC3E}">
        <p14:creationId xmlns:p14="http://schemas.microsoft.com/office/powerpoint/2010/main" val="2715235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Chip QC and </a:t>
            </a:r>
            <a:r>
              <a:rPr lang="en-US" altLang="zh-TW" dirty="0" err="1"/>
              <a:t>NPcall</a:t>
            </a:r>
            <a:r>
              <a:rPr lang="en-US" altLang="zh-TW" dirty="0"/>
              <a:t> Analyzer</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177373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2" name="矩形: 剪去單一角落 1">
            <a:extLst>
              <a:ext uri="{FF2B5EF4-FFF2-40B4-BE49-F238E27FC236}">
                <a16:creationId xmlns:a16="http://schemas.microsoft.com/office/drawing/2014/main" id="{D1177131-EBBA-B40C-7EFE-49DF2A218634}"/>
              </a:ext>
            </a:extLst>
          </p:cNvPr>
          <p:cNvSpPr/>
          <p:nvPr/>
        </p:nvSpPr>
        <p:spPr>
          <a:xfrm>
            <a:off x="457200" y="138367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pic>
        <p:nvPicPr>
          <p:cNvPr id="7" name="圖片 6">
            <a:extLst>
              <a:ext uri="{FF2B5EF4-FFF2-40B4-BE49-F238E27FC236}">
                <a16:creationId xmlns:a16="http://schemas.microsoft.com/office/drawing/2014/main" id="{664DC651-89E5-C8BB-F7CF-F7D58B722F8D}"/>
              </a:ext>
            </a:extLst>
          </p:cNvPr>
          <p:cNvPicPr>
            <a:picLocks noChangeAspect="1"/>
          </p:cNvPicPr>
          <p:nvPr/>
        </p:nvPicPr>
        <p:blipFill>
          <a:blip r:embed="rId3"/>
          <a:stretch>
            <a:fillRect/>
          </a:stretch>
        </p:blipFill>
        <p:spPr>
          <a:xfrm>
            <a:off x="757646" y="2008803"/>
            <a:ext cx="4944374" cy="4130743"/>
          </a:xfrm>
          <a:prstGeom prst="rect">
            <a:avLst/>
          </a:prstGeom>
        </p:spPr>
      </p:pic>
      <p:pic>
        <p:nvPicPr>
          <p:cNvPr id="34" name="圖片 33">
            <a:extLst>
              <a:ext uri="{FF2B5EF4-FFF2-40B4-BE49-F238E27FC236}">
                <a16:creationId xmlns:a16="http://schemas.microsoft.com/office/drawing/2014/main" id="{F928392E-9AAE-8CAD-17E3-B12FDC4432D4}"/>
              </a:ext>
            </a:extLst>
          </p:cNvPr>
          <p:cNvPicPr>
            <a:picLocks noChangeAspect="1"/>
          </p:cNvPicPr>
          <p:nvPr/>
        </p:nvPicPr>
        <p:blipFill>
          <a:blip r:embed="rId4"/>
          <a:stretch>
            <a:fillRect/>
          </a:stretch>
        </p:blipFill>
        <p:spPr>
          <a:xfrm>
            <a:off x="3832758" y="3550221"/>
            <a:ext cx="3354353" cy="2589325"/>
          </a:xfrm>
          <a:prstGeom prst="rect">
            <a:avLst/>
          </a:prstGeom>
        </p:spPr>
      </p:pic>
      <p:pic>
        <p:nvPicPr>
          <p:cNvPr id="51" name="圖片 50">
            <a:extLst>
              <a:ext uri="{FF2B5EF4-FFF2-40B4-BE49-F238E27FC236}">
                <a16:creationId xmlns:a16="http://schemas.microsoft.com/office/drawing/2014/main" id="{A2CC825F-2AA7-AF32-E815-9008622E5914}"/>
              </a:ext>
            </a:extLst>
          </p:cNvPr>
          <p:cNvPicPr>
            <a:picLocks noChangeAspect="1"/>
          </p:cNvPicPr>
          <p:nvPr/>
        </p:nvPicPr>
        <p:blipFill>
          <a:blip r:embed="rId5"/>
          <a:stretch>
            <a:fillRect/>
          </a:stretch>
        </p:blipFill>
        <p:spPr>
          <a:xfrm>
            <a:off x="7000095" y="4431584"/>
            <a:ext cx="1444438" cy="1052376"/>
          </a:xfrm>
          <a:prstGeom prst="rect">
            <a:avLst/>
          </a:prstGeom>
        </p:spPr>
      </p:pic>
      <p:pic>
        <p:nvPicPr>
          <p:cNvPr id="53" name="圖片 52">
            <a:extLst>
              <a:ext uri="{FF2B5EF4-FFF2-40B4-BE49-F238E27FC236}">
                <a16:creationId xmlns:a16="http://schemas.microsoft.com/office/drawing/2014/main" id="{8CB601C4-7C86-D1CA-B34F-38BD2A9D9418}"/>
              </a:ext>
            </a:extLst>
          </p:cNvPr>
          <p:cNvPicPr>
            <a:picLocks noChangeAspect="1"/>
          </p:cNvPicPr>
          <p:nvPr/>
        </p:nvPicPr>
        <p:blipFill>
          <a:blip r:embed="rId6"/>
          <a:stretch>
            <a:fillRect/>
          </a:stretch>
        </p:blipFill>
        <p:spPr>
          <a:xfrm>
            <a:off x="7000095" y="5483960"/>
            <a:ext cx="1606828" cy="655586"/>
          </a:xfrm>
          <a:prstGeom prst="rect">
            <a:avLst/>
          </a:prstGeom>
        </p:spPr>
      </p:pic>
      <p:sp>
        <p:nvSpPr>
          <p:cNvPr id="60" name="文字方塊 59">
            <a:extLst>
              <a:ext uri="{FF2B5EF4-FFF2-40B4-BE49-F238E27FC236}">
                <a16:creationId xmlns:a16="http://schemas.microsoft.com/office/drawing/2014/main" id="{CCF7EBA0-9558-48E5-84C1-27201B29BBB0}"/>
              </a:ext>
            </a:extLst>
          </p:cNvPr>
          <p:cNvSpPr txBox="1"/>
          <p:nvPr/>
        </p:nvSpPr>
        <p:spPr>
          <a:xfrm>
            <a:off x="1992422" y="1625543"/>
            <a:ext cx="1747157" cy="369332"/>
          </a:xfrm>
          <a:prstGeom prst="rect">
            <a:avLst/>
          </a:prstGeom>
          <a:noFill/>
        </p:spPr>
        <p:txBody>
          <a:bodyPr wrap="square">
            <a:spAutoFit/>
          </a:bodyPr>
          <a:lstStyle/>
          <a:p>
            <a:pPr algn="ctr"/>
            <a:r>
              <a:rPr kumimoji="1" lang="en-US" altLang="zh-TW" dirty="0"/>
              <a:t>Genotype</a:t>
            </a:r>
            <a:endParaRPr lang="zh-TW" altLang="en-US" dirty="0"/>
          </a:p>
        </p:txBody>
      </p:sp>
      <p:sp>
        <p:nvSpPr>
          <p:cNvPr id="62" name="文字方塊 61">
            <a:extLst>
              <a:ext uri="{FF2B5EF4-FFF2-40B4-BE49-F238E27FC236}">
                <a16:creationId xmlns:a16="http://schemas.microsoft.com/office/drawing/2014/main" id="{A01D7FEA-09EF-ED51-A843-092533C953B6}"/>
              </a:ext>
            </a:extLst>
          </p:cNvPr>
          <p:cNvSpPr txBox="1"/>
          <p:nvPr/>
        </p:nvSpPr>
        <p:spPr>
          <a:xfrm>
            <a:off x="5465546" y="3180889"/>
            <a:ext cx="1721565" cy="369332"/>
          </a:xfrm>
          <a:prstGeom prst="rect">
            <a:avLst/>
          </a:prstGeom>
          <a:noFill/>
        </p:spPr>
        <p:txBody>
          <a:bodyPr wrap="square">
            <a:spAutoFit/>
          </a:bodyPr>
          <a:lstStyle/>
          <a:p>
            <a:pPr algn="ctr"/>
            <a:r>
              <a:rPr kumimoji="1" lang="en-US" altLang="zh-TW" dirty="0"/>
              <a:t>Special SNPs</a:t>
            </a:r>
            <a:endParaRPr lang="zh-TW" altLang="en-US" dirty="0"/>
          </a:p>
        </p:txBody>
      </p:sp>
      <p:sp>
        <p:nvSpPr>
          <p:cNvPr id="63" name="文字方塊 62">
            <a:extLst>
              <a:ext uri="{FF2B5EF4-FFF2-40B4-BE49-F238E27FC236}">
                <a16:creationId xmlns:a16="http://schemas.microsoft.com/office/drawing/2014/main" id="{EC2FF233-F026-ADEB-B117-C0CD7F984224}"/>
              </a:ext>
            </a:extLst>
          </p:cNvPr>
          <p:cNvSpPr txBox="1"/>
          <p:nvPr/>
        </p:nvSpPr>
        <p:spPr>
          <a:xfrm>
            <a:off x="7093604" y="4074174"/>
            <a:ext cx="1350930" cy="369332"/>
          </a:xfrm>
          <a:prstGeom prst="rect">
            <a:avLst/>
          </a:prstGeom>
          <a:noFill/>
        </p:spPr>
        <p:txBody>
          <a:bodyPr wrap="square">
            <a:spAutoFit/>
          </a:bodyPr>
          <a:lstStyle/>
          <a:p>
            <a:pPr algn="ctr"/>
            <a:r>
              <a:rPr kumimoji="1" lang="en-US" altLang="zh-TW" dirty="0"/>
              <a:t>Genders</a:t>
            </a:r>
            <a:endParaRPr lang="zh-TW" altLang="en-US" dirty="0"/>
          </a:p>
        </p:txBody>
      </p:sp>
      <p:sp>
        <p:nvSpPr>
          <p:cNvPr id="64" name="文字方塊 63">
            <a:extLst>
              <a:ext uri="{FF2B5EF4-FFF2-40B4-BE49-F238E27FC236}">
                <a16:creationId xmlns:a16="http://schemas.microsoft.com/office/drawing/2014/main" id="{5E89B6FD-C4F3-5816-859E-6056DDA3FBC2}"/>
              </a:ext>
            </a:extLst>
          </p:cNvPr>
          <p:cNvSpPr txBox="1"/>
          <p:nvPr/>
        </p:nvSpPr>
        <p:spPr>
          <a:xfrm>
            <a:off x="7128044" y="6075372"/>
            <a:ext cx="1350930" cy="369332"/>
          </a:xfrm>
          <a:prstGeom prst="rect">
            <a:avLst/>
          </a:prstGeom>
          <a:noFill/>
        </p:spPr>
        <p:txBody>
          <a:bodyPr wrap="square">
            <a:spAutoFit/>
          </a:bodyPr>
          <a:lstStyle/>
          <a:p>
            <a:pPr algn="ctr"/>
            <a:r>
              <a:rPr kumimoji="1" lang="en-US" altLang="zh-TW" dirty="0"/>
              <a:t>Sex Probes</a:t>
            </a:r>
            <a:endParaRPr lang="zh-TW" altLang="en-US" dirty="0"/>
          </a:p>
        </p:txBody>
      </p:sp>
    </p:spTree>
    <p:extLst>
      <p:ext uri="{BB962C8B-B14F-4D97-AF65-F5344CB8AC3E}">
        <p14:creationId xmlns:p14="http://schemas.microsoft.com/office/powerpoint/2010/main" val="4045427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70</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err="1"/>
              <a:t>Summit.NPCallAnalyzer</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372114"/>
            <a:ext cx="8998974" cy="369332"/>
          </a:xfrm>
          <a:prstGeom prst="rect">
            <a:avLst/>
          </a:prstGeom>
          <a:noFill/>
        </p:spPr>
        <p:txBody>
          <a:bodyPr wrap="square" rtlCol="0">
            <a:spAutoFit/>
          </a:bodyPr>
          <a:lstStyle/>
          <a:p>
            <a:pPr lvl="1"/>
            <a:r>
              <a:rPr lang="en-US" altLang="zh-TW" dirty="0"/>
              <a:t>Chip No.54 Quality Control                                        Chip NO.62 Quality Control</a:t>
            </a:r>
          </a:p>
        </p:txBody>
      </p:sp>
      <p:pic>
        <p:nvPicPr>
          <p:cNvPr id="8" name="圖片 7">
            <a:extLst>
              <a:ext uri="{FF2B5EF4-FFF2-40B4-BE49-F238E27FC236}">
                <a16:creationId xmlns:a16="http://schemas.microsoft.com/office/drawing/2014/main" id="{ABF9B5C5-AC2D-470C-A7A8-7BFB53028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26" y="1809347"/>
            <a:ext cx="4460874" cy="4460874"/>
          </a:xfrm>
          <a:prstGeom prst="rect">
            <a:avLst/>
          </a:prstGeom>
        </p:spPr>
      </p:pic>
      <p:pic>
        <p:nvPicPr>
          <p:cNvPr id="11" name="圖片 10">
            <a:extLst>
              <a:ext uri="{FF2B5EF4-FFF2-40B4-BE49-F238E27FC236}">
                <a16:creationId xmlns:a16="http://schemas.microsoft.com/office/drawing/2014/main" id="{40F76261-86FC-4D83-843F-477016E97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809347"/>
            <a:ext cx="4462272" cy="4462272"/>
          </a:xfrm>
          <a:prstGeom prst="rect">
            <a:avLst/>
          </a:prstGeom>
        </p:spPr>
      </p:pic>
    </p:spTree>
    <p:extLst>
      <p:ext uri="{BB962C8B-B14F-4D97-AF65-F5344CB8AC3E}">
        <p14:creationId xmlns:p14="http://schemas.microsoft.com/office/powerpoint/2010/main" val="2831883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1594EF8E-45FF-4D72-91CA-83F2CB33413C}"/>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288FD11D-4C2E-4C71-A08B-C76D0078F2F5}"/>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2AF536E-7163-4C1E-9635-97DAE28C9F7B}"/>
              </a:ext>
            </a:extLst>
          </p:cNvPr>
          <p:cNvSpPr>
            <a:spLocks noGrp="1"/>
          </p:cNvSpPr>
          <p:nvPr>
            <p:ph type="sldNum" sz="quarter" idx="4"/>
          </p:nvPr>
        </p:nvSpPr>
        <p:spPr/>
        <p:txBody>
          <a:bodyPr/>
          <a:lstStyle/>
          <a:p>
            <a:fld id="{73DA0BB7-265A-403C-9275-D587AB510EDC}" type="slidenum">
              <a:rPr lang="zh-TW" altLang="en-US" smtClean="0"/>
              <a:pPr/>
              <a:t>71</a:t>
            </a:fld>
            <a:endParaRPr lang="zh-TW" altLang="en-US" dirty="0"/>
          </a:p>
        </p:txBody>
      </p:sp>
      <p:sp>
        <p:nvSpPr>
          <p:cNvPr id="6" name="標題 1">
            <a:extLst>
              <a:ext uri="{FF2B5EF4-FFF2-40B4-BE49-F238E27FC236}">
                <a16:creationId xmlns:a16="http://schemas.microsoft.com/office/drawing/2014/main" id="{7749B665-A8A3-4D17-9B01-8BD198E62A22}"/>
              </a:ext>
            </a:extLst>
          </p:cNvPr>
          <p:cNvSpPr>
            <a:spLocks noGrp="1"/>
          </p:cNvSpPr>
          <p:nvPr>
            <p:ph type="title"/>
          </p:nvPr>
        </p:nvSpPr>
        <p:spPr>
          <a:xfrm>
            <a:off x="457200" y="229974"/>
            <a:ext cx="5194800" cy="850106"/>
          </a:xfrm>
        </p:spPr>
        <p:txBody>
          <a:bodyPr/>
          <a:lstStyle/>
          <a:p>
            <a:r>
              <a:rPr lang="en-US" altLang="zh-TW" dirty="0" err="1"/>
              <a:t>Summit.NPCallAnalyzer</a:t>
            </a:r>
            <a:endParaRPr lang="en-US" altLang="zh-TW" dirty="0"/>
          </a:p>
        </p:txBody>
      </p:sp>
      <p:sp>
        <p:nvSpPr>
          <p:cNvPr id="7" name="內容版面配置區 2">
            <a:extLst>
              <a:ext uri="{FF2B5EF4-FFF2-40B4-BE49-F238E27FC236}">
                <a16:creationId xmlns:a16="http://schemas.microsoft.com/office/drawing/2014/main" id="{4605EC20-D9B9-4332-9E4C-6326AE264D00}"/>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1800" dirty="0"/>
          </a:p>
        </p:txBody>
      </p:sp>
      <p:pic>
        <p:nvPicPr>
          <p:cNvPr id="8" name="圖片 7">
            <a:extLst>
              <a:ext uri="{FF2B5EF4-FFF2-40B4-BE49-F238E27FC236}">
                <a16:creationId xmlns:a16="http://schemas.microsoft.com/office/drawing/2014/main" id="{6884D708-2387-42A6-9331-19EFCD023701}"/>
              </a:ext>
            </a:extLst>
          </p:cNvPr>
          <p:cNvPicPr>
            <a:picLocks noChangeAspect="1"/>
          </p:cNvPicPr>
          <p:nvPr/>
        </p:nvPicPr>
        <p:blipFill>
          <a:blip r:embed="rId2"/>
          <a:stretch>
            <a:fillRect/>
          </a:stretch>
        </p:blipFill>
        <p:spPr>
          <a:xfrm>
            <a:off x="264227" y="1358785"/>
            <a:ext cx="4429704" cy="4774131"/>
          </a:xfrm>
          <a:prstGeom prst="rect">
            <a:avLst/>
          </a:prstGeom>
        </p:spPr>
      </p:pic>
      <p:sp>
        <p:nvSpPr>
          <p:cNvPr id="9" name="矩形: 圓角 8">
            <a:extLst>
              <a:ext uri="{FF2B5EF4-FFF2-40B4-BE49-F238E27FC236}">
                <a16:creationId xmlns:a16="http://schemas.microsoft.com/office/drawing/2014/main" id="{B249A73D-14CD-4BE0-B857-15848F1F78F6}"/>
              </a:ext>
            </a:extLst>
          </p:cNvPr>
          <p:cNvSpPr/>
          <p:nvPr/>
        </p:nvSpPr>
        <p:spPr>
          <a:xfrm>
            <a:off x="708030" y="3793279"/>
            <a:ext cx="1448029" cy="1810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1F6BCAA-82B2-4614-90CA-86731BFEF310}"/>
                  </a:ext>
                </a:extLst>
              </p:cNvPr>
              <p:cNvSpPr/>
              <p:nvPr/>
            </p:nvSpPr>
            <p:spPr>
              <a:xfrm>
                <a:off x="5115707" y="3429000"/>
                <a:ext cx="3764066" cy="802720"/>
              </a:xfrm>
              <a:prstGeom prst="rect">
                <a:avLst/>
              </a:prstGeom>
            </p:spPr>
            <p:txBody>
              <a:bodyPr wrap="square">
                <a:spAutoFit/>
              </a:bodyPr>
              <a:lstStyle/>
              <a:p>
                <a:pPr marL="285750" indent="-285750">
                  <a:buFont typeface="Arial" panose="020B0604020202020204" pitchFamily="34" charset="0"/>
                  <a:buChar char="•"/>
                </a:pPr>
                <a:r>
                  <a:rPr lang="en-US" altLang="zh-TW" dirty="0"/>
                  <a:t>Snowy rate </a:t>
                </a:r>
                <a14:m>
                  <m:oMath xmlns:m="http://schemas.openxmlformats.org/officeDocument/2006/math">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b="0" i="0" smtClean="0">
                            <a:solidFill>
                              <a:srgbClr val="0070C0"/>
                            </a:solidFill>
                            <a:latin typeface="Cambria Math" panose="02040503050406030204" pitchFamily="18" charset="0"/>
                          </a:rPr>
                          <m:t>x</m:t>
                        </m:r>
                        <m:r>
                          <a:rPr lang="en-US" altLang="zh-TW" b="0" i="0" smtClean="0">
                            <a:solidFill>
                              <a:srgbClr val="0070C0"/>
                            </a:solidFill>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𝐵</m:t>
                        </m:r>
                      </m:num>
                      <m:den>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𝑝𝑜𝑖𝑛𝑡𝑠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𝐴</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𝐵</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𝐶</m:t>
                        </m:r>
                      </m:den>
                    </m:f>
                  </m:oMath>
                </a14:m>
                <a:endParaRPr lang="en-US" altLang="zh-TW" b="0" dirty="0"/>
              </a:p>
              <a:p>
                <a:r>
                  <a:rPr lang="en-US" altLang="zh-TW" dirty="0"/>
                  <a:t> </a:t>
                </a:r>
                <a:endParaRPr lang="zh-TW" altLang="en-US" dirty="0"/>
              </a:p>
            </p:txBody>
          </p:sp>
        </mc:Choice>
        <mc:Fallback xmlns="">
          <p:sp>
            <p:nvSpPr>
              <p:cNvPr id="10" name="矩形 9">
                <a:extLst>
                  <a:ext uri="{FF2B5EF4-FFF2-40B4-BE49-F238E27FC236}">
                    <a16:creationId xmlns:a16="http://schemas.microsoft.com/office/drawing/2014/main" id="{51F6BCAA-82B2-4614-90CA-86731BFEF310}"/>
                  </a:ext>
                </a:extLst>
              </p:cNvPr>
              <p:cNvSpPr>
                <a:spLocks noRot="1" noChangeAspect="1" noMove="1" noResize="1" noEditPoints="1" noAdjustHandles="1" noChangeArrowheads="1" noChangeShapeType="1" noTextEdit="1"/>
              </p:cNvSpPr>
              <p:nvPr/>
            </p:nvSpPr>
            <p:spPr>
              <a:xfrm>
                <a:off x="5115707" y="3429000"/>
                <a:ext cx="3764066" cy="802720"/>
              </a:xfrm>
              <a:prstGeom prst="rect">
                <a:avLst/>
              </a:prstGeom>
              <a:blipFill>
                <a:blip r:embed="rId3"/>
                <a:stretch>
                  <a:fillRect l="-971"/>
                </a:stretch>
              </a:blipFill>
            </p:spPr>
            <p:txBody>
              <a:bodyPr/>
              <a:lstStyle/>
              <a:p>
                <a:r>
                  <a:rPr lang="zh-TW" altLang="en-US">
                    <a:noFill/>
                  </a:rPr>
                  <a:t> </a:t>
                </a:r>
              </a:p>
            </p:txBody>
          </p:sp>
        </mc:Fallback>
      </mc:AlternateContent>
      <p:sp>
        <p:nvSpPr>
          <p:cNvPr id="11" name="矩形: 圓角 10">
            <a:extLst>
              <a:ext uri="{FF2B5EF4-FFF2-40B4-BE49-F238E27FC236}">
                <a16:creationId xmlns:a16="http://schemas.microsoft.com/office/drawing/2014/main" id="{E472D0F4-6C4A-447D-8449-EB4F0BF82E55}"/>
              </a:ext>
            </a:extLst>
          </p:cNvPr>
          <p:cNvSpPr/>
          <p:nvPr/>
        </p:nvSpPr>
        <p:spPr>
          <a:xfrm>
            <a:off x="2886268"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A</a:t>
            </a:r>
            <a:endParaRPr lang="zh-TW" altLang="en-US" sz="4000" dirty="0">
              <a:solidFill>
                <a:srgbClr val="FF0000"/>
              </a:solidFill>
            </a:endParaRPr>
          </a:p>
        </p:txBody>
      </p:sp>
      <p:sp>
        <p:nvSpPr>
          <p:cNvPr id="12" name="矩形: 圓角 11">
            <a:extLst>
              <a:ext uri="{FF2B5EF4-FFF2-40B4-BE49-F238E27FC236}">
                <a16:creationId xmlns:a16="http://schemas.microsoft.com/office/drawing/2014/main" id="{BB62FA7A-DCDE-42B6-9475-B929AB1A7F24}"/>
              </a:ext>
            </a:extLst>
          </p:cNvPr>
          <p:cNvSpPr/>
          <p:nvPr/>
        </p:nvSpPr>
        <p:spPr>
          <a:xfrm>
            <a:off x="3790098" y="299055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C</a:t>
            </a:r>
            <a:endParaRPr lang="zh-TW" altLang="en-US" sz="4000" dirty="0">
              <a:solidFill>
                <a:srgbClr val="FF0000"/>
              </a:solidFill>
            </a:endParaRPr>
          </a:p>
        </p:txBody>
      </p:sp>
      <p:sp>
        <p:nvSpPr>
          <p:cNvPr id="13" name="矩形: 圓角 12">
            <a:extLst>
              <a:ext uri="{FF2B5EF4-FFF2-40B4-BE49-F238E27FC236}">
                <a16:creationId xmlns:a16="http://schemas.microsoft.com/office/drawing/2014/main" id="{A97C34A8-3DD7-4A7F-AA6C-718302E0E6C6}"/>
              </a:ext>
            </a:extLst>
          </p:cNvPr>
          <p:cNvSpPr/>
          <p:nvPr/>
        </p:nvSpPr>
        <p:spPr>
          <a:xfrm>
            <a:off x="3790099"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B</a:t>
            </a:r>
            <a:endParaRPr lang="zh-TW" altLang="en-US" sz="4000" dirty="0">
              <a:solidFill>
                <a:srgbClr val="FF0000"/>
              </a:solidFill>
            </a:endParaRPr>
          </a:p>
        </p:txBody>
      </p:sp>
    </p:spTree>
    <p:extLst>
      <p:ext uri="{BB962C8B-B14F-4D97-AF65-F5344CB8AC3E}">
        <p14:creationId xmlns:p14="http://schemas.microsoft.com/office/powerpoint/2010/main" val="17189145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72</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err="1"/>
              <a:t>Summit.NPCallAnalyzer</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Results (log(log))  </a:t>
            </a:r>
          </a:p>
          <a:p>
            <a:pPr marL="360000" lvl="1" indent="0">
              <a:buNone/>
            </a:pPr>
            <a:endParaRPr lang="en-US" altLang="zh-TW" sz="1600" dirty="0"/>
          </a:p>
          <a:p>
            <a:pPr lvl="1"/>
            <a:endParaRPr lang="en-US" altLang="zh-TW" sz="1600" dirty="0"/>
          </a:p>
        </p:txBody>
      </p:sp>
      <p:grpSp>
        <p:nvGrpSpPr>
          <p:cNvPr id="14" name="群組 13">
            <a:extLst>
              <a:ext uri="{FF2B5EF4-FFF2-40B4-BE49-F238E27FC236}">
                <a16:creationId xmlns:a16="http://schemas.microsoft.com/office/drawing/2014/main" id="{B718F3B0-B91E-4934-BE72-35B8ECF5D8BB}"/>
              </a:ext>
            </a:extLst>
          </p:cNvPr>
          <p:cNvGrpSpPr/>
          <p:nvPr/>
        </p:nvGrpSpPr>
        <p:grpSpPr>
          <a:xfrm>
            <a:off x="364862" y="1559293"/>
            <a:ext cx="8549025" cy="2835648"/>
            <a:chOff x="-98044" y="2542572"/>
            <a:chExt cx="9528512" cy="3160537"/>
          </a:xfrm>
        </p:grpSpPr>
        <p:pic>
          <p:nvPicPr>
            <p:cNvPr id="11" name="圖片 10">
              <a:extLst>
                <a:ext uri="{FF2B5EF4-FFF2-40B4-BE49-F238E27FC236}">
                  <a16:creationId xmlns:a16="http://schemas.microsoft.com/office/drawing/2014/main" id="{AA833401-4E80-429D-ACE3-CEC0FFEDFF11}"/>
                </a:ext>
              </a:extLst>
            </p:cNvPr>
            <p:cNvPicPr>
              <a:picLocks noChangeAspect="1"/>
            </p:cNvPicPr>
            <p:nvPr/>
          </p:nvPicPr>
          <p:blipFill rotWithShape="1">
            <a:blip r:embed="rId2"/>
            <a:srcRect t="12837"/>
            <a:stretch/>
          </p:blipFill>
          <p:spPr>
            <a:xfrm>
              <a:off x="-98044" y="2542572"/>
              <a:ext cx="3333921" cy="3160537"/>
            </a:xfrm>
            <a:prstGeom prst="rect">
              <a:avLst/>
            </a:prstGeom>
          </p:spPr>
        </p:pic>
        <p:pic>
          <p:nvPicPr>
            <p:cNvPr id="12" name="圖片 11">
              <a:extLst>
                <a:ext uri="{FF2B5EF4-FFF2-40B4-BE49-F238E27FC236}">
                  <a16:creationId xmlns:a16="http://schemas.microsoft.com/office/drawing/2014/main" id="{770EB965-436C-4D49-876D-AA73F9CDD6A1}"/>
                </a:ext>
              </a:extLst>
            </p:cNvPr>
            <p:cNvPicPr>
              <a:picLocks noChangeAspect="1"/>
            </p:cNvPicPr>
            <p:nvPr/>
          </p:nvPicPr>
          <p:blipFill rotWithShape="1">
            <a:blip r:embed="rId3"/>
            <a:srcRect t="12837"/>
            <a:stretch/>
          </p:blipFill>
          <p:spPr>
            <a:xfrm>
              <a:off x="2995247" y="2542572"/>
              <a:ext cx="3333921" cy="3160537"/>
            </a:xfrm>
            <a:prstGeom prst="rect">
              <a:avLst/>
            </a:prstGeom>
          </p:spPr>
        </p:pic>
        <p:pic>
          <p:nvPicPr>
            <p:cNvPr id="13" name="圖片 12">
              <a:extLst>
                <a:ext uri="{FF2B5EF4-FFF2-40B4-BE49-F238E27FC236}">
                  <a16:creationId xmlns:a16="http://schemas.microsoft.com/office/drawing/2014/main" id="{98A7F817-DD73-4C36-B16E-AB4A877EBF1C}"/>
                </a:ext>
              </a:extLst>
            </p:cNvPr>
            <p:cNvPicPr>
              <a:picLocks noChangeAspect="1"/>
            </p:cNvPicPr>
            <p:nvPr/>
          </p:nvPicPr>
          <p:blipFill rotWithShape="1">
            <a:blip r:embed="rId4"/>
            <a:srcRect t="12837"/>
            <a:stretch/>
          </p:blipFill>
          <p:spPr>
            <a:xfrm>
              <a:off x="6096547" y="2542572"/>
              <a:ext cx="3333921" cy="3160537"/>
            </a:xfrm>
            <a:prstGeom prst="rect">
              <a:avLst/>
            </a:prstGeom>
          </p:spPr>
        </p:pic>
      </p:grpSp>
      <p:pic>
        <p:nvPicPr>
          <p:cNvPr id="15" name="圖片 14">
            <a:extLst>
              <a:ext uri="{FF2B5EF4-FFF2-40B4-BE49-F238E27FC236}">
                <a16:creationId xmlns:a16="http://schemas.microsoft.com/office/drawing/2014/main" id="{53CDCFB3-8206-450F-BF36-F8494EC0B803}"/>
              </a:ext>
            </a:extLst>
          </p:cNvPr>
          <p:cNvPicPr>
            <a:picLocks noChangeAspect="1"/>
          </p:cNvPicPr>
          <p:nvPr/>
        </p:nvPicPr>
        <p:blipFill rotWithShape="1">
          <a:blip r:embed="rId5"/>
          <a:srcRect t="12505" b="2796"/>
          <a:stretch/>
        </p:blipFill>
        <p:spPr>
          <a:xfrm>
            <a:off x="3150350" y="4087250"/>
            <a:ext cx="3005998" cy="2769105"/>
          </a:xfrm>
          <a:prstGeom prst="rect">
            <a:avLst/>
          </a:prstGeom>
        </p:spPr>
      </p:pic>
      <p:sp>
        <p:nvSpPr>
          <p:cNvPr id="16" name="矩形 15">
            <a:extLst>
              <a:ext uri="{FF2B5EF4-FFF2-40B4-BE49-F238E27FC236}">
                <a16:creationId xmlns:a16="http://schemas.microsoft.com/office/drawing/2014/main" id="{C462A15B-9D77-41AA-99CF-C5F53356727C}"/>
              </a:ext>
            </a:extLst>
          </p:cNvPr>
          <p:cNvSpPr/>
          <p:nvPr/>
        </p:nvSpPr>
        <p:spPr>
          <a:xfrm>
            <a:off x="803606" y="4765243"/>
            <a:ext cx="2364943" cy="646331"/>
          </a:xfrm>
          <a:prstGeom prst="rect">
            <a:avLst/>
          </a:prstGeom>
        </p:spPr>
        <p:txBody>
          <a:bodyPr wrap="none">
            <a:spAutoFit/>
          </a:bodyPr>
          <a:lstStyle/>
          <a:p>
            <a:r>
              <a:rPr lang="en-US" altLang="zh-TW" dirty="0"/>
              <a:t>NP call: 94.2308%</a:t>
            </a:r>
          </a:p>
          <a:p>
            <a:r>
              <a:rPr lang="en-US" altLang="zh-TW" dirty="0"/>
              <a:t>No Call Rate: 66.8298%</a:t>
            </a:r>
            <a:endParaRPr lang="en-US" altLang="zh-TW" dirty="0">
              <a:solidFill>
                <a:srgbClr val="000000"/>
              </a:solidFill>
              <a:latin typeface="Lucida Console" panose="020B0609040504020204" pitchFamily="49" charset="0"/>
            </a:endParaRPr>
          </a:p>
        </p:txBody>
      </p:sp>
      <p:sp>
        <p:nvSpPr>
          <p:cNvPr id="17" name="矩形 16">
            <a:extLst>
              <a:ext uri="{FF2B5EF4-FFF2-40B4-BE49-F238E27FC236}">
                <a16:creationId xmlns:a16="http://schemas.microsoft.com/office/drawing/2014/main" id="{B796DA49-D17C-4307-A500-5D8D362BB405}"/>
              </a:ext>
            </a:extLst>
          </p:cNvPr>
          <p:cNvSpPr/>
          <p:nvPr/>
        </p:nvSpPr>
        <p:spPr>
          <a:xfrm>
            <a:off x="3819864" y="4130152"/>
            <a:ext cx="1846852" cy="369332"/>
          </a:xfrm>
          <a:prstGeom prst="rect">
            <a:avLst/>
          </a:prstGeom>
        </p:spPr>
        <p:txBody>
          <a:bodyPr wrap="none">
            <a:spAutoFit/>
          </a:bodyPr>
          <a:lstStyle/>
          <a:p>
            <a:r>
              <a:rPr lang="en-US" altLang="zh-TW" dirty="0"/>
              <a:t>Misclassified data</a:t>
            </a:r>
            <a:endParaRPr lang="en-US" altLang="zh-TW" dirty="0">
              <a:solidFill>
                <a:srgbClr val="000000"/>
              </a:solidFill>
              <a:latin typeface="Lucida Console" panose="020B0609040504020204" pitchFamily="49" charset="0"/>
            </a:endParaRPr>
          </a:p>
        </p:txBody>
      </p:sp>
    </p:spTree>
    <p:extLst>
      <p:ext uri="{BB962C8B-B14F-4D97-AF65-F5344CB8AC3E}">
        <p14:creationId xmlns:p14="http://schemas.microsoft.com/office/powerpoint/2010/main" val="34194740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Violin Plot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73</a:t>
            </a:fld>
            <a:endParaRPr lang="zh-TW" altLang="en-US" dirty="0"/>
          </a:p>
        </p:txBody>
      </p:sp>
      <p:pic>
        <p:nvPicPr>
          <p:cNvPr id="7" name="圖片 6">
            <a:extLst>
              <a:ext uri="{FF2B5EF4-FFF2-40B4-BE49-F238E27FC236}">
                <a16:creationId xmlns:a16="http://schemas.microsoft.com/office/drawing/2014/main" id="{59FE0DC6-AFBE-4795-868E-52AE1F8DD4F3}"/>
              </a:ext>
            </a:extLst>
          </p:cNvPr>
          <p:cNvPicPr>
            <a:picLocks noChangeAspect="1"/>
          </p:cNvPicPr>
          <p:nvPr/>
        </p:nvPicPr>
        <p:blipFill rotWithShape="1">
          <a:blip r:embed="rId2"/>
          <a:srcRect t="12592" b="7778"/>
          <a:stretch/>
        </p:blipFill>
        <p:spPr>
          <a:xfrm>
            <a:off x="0" y="1504950"/>
            <a:ext cx="9144000" cy="4095750"/>
          </a:xfrm>
          <a:prstGeom prst="rect">
            <a:avLst/>
          </a:prstGeom>
        </p:spPr>
      </p:pic>
    </p:spTree>
    <p:extLst>
      <p:ext uri="{BB962C8B-B14F-4D97-AF65-F5344CB8AC3E}">
        <p14:creationId xmlns:p14="http://schemas.microsoft.com/office/powerpoint/2010/main" val="42859596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Heatmap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74</a:t>
            </a:fld>
            <a:endParaRPr lang="zh-TW" altLang="en-US" dirty="0"/>
          </a:p>
        </p:txBody>
      </p:sp>
      <p:pic>
        <p:nvPicPr>
          <p:cNvPr id="6" name="圖片 5">
            <a:extLst>
              <a:ext uri="{FF2B5EF4-FFF2-40B4-BE49-F238E27FC236}">
                <a16:creationId xmlns:a16="http://schemas.microsoft.com/office/drawing/2014/main" id="{4D7FB652-B922-4313-8454-D28F7AF5DEED}"/>
              </a:ext>
            </a:extLst>
          </p:cNvPr>
          <p:cNvPicPr>
            <a:picLocks noChangeAspect="1"/>
          </p:cNvPicPr>
          <p:nvPr/>
        </p:nvPicPr>
        <p:blipFill rotWithShape="1">
          <a:blip r:embed="rId2"/>
          <a:srcRect l="1562" t="10370" r="47918" b="6111"/>
          <a:stretch/>
        </p:blipFill>
        <p:spPr>
          <a:xfrm>
            <a:off x="1835535" y="1220059"/>
            <a:ext cx="5472930" cy="5089261"/>
          </a:xfrm>
          <a:prstGeom prst="rect">
            <a:avLst/>
          </a:prstGeom>
        </p:spPr>
      </p:pic>
    </p:spTree>
    <p:extLst>
      <p:ext uri="{BB962C8B-B14F-4D97-AF65-F5344CB8AC3E}">
        <p14:creationId xmlns:p14="http://schemas.microsoft.com/office/powerpoint/2010/main" val="3557087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75</a:t>
            </a:fld>
            <a:endParaRPr lang="zh-TW" altLang="en-US" dirty="0"/>
          </a:p>
        </p:txBody>
      </p:sp>
      <p:pic>
        <p:nvPicPr>
          <p:cNvPr id="6" name="圖片 5">
            <a:extLst>
              <a:ext uri="{FF2B5EF4-FFF2-40B4-BE49-F238E27FC236}">
                <a16:creationId xmlns:a16="http://schemas.microsoft.com/office/drawing/2014/main" id="{67D5315C-F0C0-4DE8-978E-E7F38D0AC1AE}"/>
              </a:ext>
            </a:extLst>
          </p:cNvPr>
          <p:cNvPicPr>
            <a:picLocks noChangeAspect="1"/>
          </p:cNvPicPr>
          <p:nvPr/>
        </p:nvPicPr>
        <p:blipFill rotWithShape="1">
          <a:blip r:embed="rId2"/>
          <a:srcRect b="5740"/>
          <a:stretch/>
        </p:blipFill>
        <p:spPr>
          <a:xfrm>
            <a:off x="578423" y="1781175"/>
            <a:ext cx="7987153" cy="4234855"/>
          </a:xfrm>
          <a:prstGeom prst="rect">
            <a:avLst/>
          </a:prstGeom>
        </p:spPr>
      </p:pic>
      <p:sp>
        <p:nvSpPr>
          <p:cNvPr id="7" name="標題 1">
            <a:extLst>
              <a:ext uri="{FF2B5EF4-FFF2-40B4-BE49-F238E27FC236}">
                <a16:creationId xmlns:a16="http://schemas.microsoft.com/office/drawing/2014/main" id="{AE4090ED-4CD6-4E2D-A400-F10473F99FB3}"/>
              </a:ext>
            </a:extLst>
          </p:cNvPr>
          <p:cNvSpPr>
            <a:spLocks noGrp="1"/>
          </p:cNvSpPr>
          <p:nvPr>
            <p:ph type="title"/>
          </p:nvPr>
        </p:nvSpPr>
        <p:spPr>
          <a:xfrm>
            <a:off x="457200" y="229974"/>
            <a:ext cx="5194920" cy="850106"/>
          </a:xfrm>
        </p:spPr>
        <p:txBody>
          <a:bodyPr/>
          <a:lstStyle/>
          <a:p>
            <a:r>
              <a:rPr lang="en-US" altLang="zh-TW" dirty="0"/>
              <a:t>Banff chip QC – Marker Raw Data </a:t>
            </a:r>
            <a:endParaRPr lang="zh-TW" altLang="en-US" dirty="0"/>
          </a:p>
        </p:txBody>
      </p:sp>
    </p:spTree>
    <p:extLst>
      <p:ext uri="{BB962C8B-B14F-4D97-AF65-F5344CB8AC3E}">
        <p14:creationId xmlns:p14="http://schemas.microsoft.com/office/powerpoint/2010/main" val="1090699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2040B6EC-1C12-2460-29D8-68BA708CE1AD}"/>
              </a:ext>
            </a:extLst>
          </p:cNvPr>
          <p:cNvSpPr txBox="1">
            <a:spLocks/>
          </p:cNvSpPr>
          <p:nvPr/>
        </p:nvSpPr>
        <p:spPr>
          <a:xfrm>
            <a:off x="457200" y="229974"/>
            <a:ext cx="8229600"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en-US" altLang="zh-TW" dirty="0"/>
              <a:t>Correlation and Regression analysis </a:t>
            </a:r>
            <a:br>
              <a:rPr lang="en-US" altLang="zh-TW" dirty="0"/>
            </a:br>
            <a:r>
              <a:rPr lang="en-US" altLang="zh-TW" dirty="0"/>
              <a:t>(MCE vs. NP call)</a:t>
            </a:r>
            <a:endParaRPr lang="zh-TW" altLang="en-US" dirty="0"/>
          </a:p>
        </p:txBody>
      </p:sp>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76</a:t>
            </a:fld>
            <a:endParaRPr lang="zh-TW" altLang="en-US" dirty="0"/>
          </a:p>
        </p:txBody>
      </p:sp>
      <p:pic>
        <p:nvPicPr>
          <p:cNvPr id="10" name="內容版面配置區 6">
            <a:extLst>
              <a:ext uri="{FF2B5EF4-FFF2-40B4-BE49-F238E27FC236}">
                <a16:creationId xmlns:a16="http://schemas.microsoft.com/office/drawing/2014/main" id="{0B1AAF97-D75D-D149-DA08-671C2EF9D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28" y="1278632"/>
            <a:ext cx="6274682" cy="4706012"/>
          </a:xfrm>
          <a:prstGeom prst="rect">
            <a:avLst/>
          </a:prstGeom>
        </p:spPr>
      </p:pic>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4A33D927-A415-A69F-61B0-2AFC453CC9C8}"/>
                  </a:ext>
                </a:extLst>
              </p:cNvPr>
              <p:cNvSpPr txBox="1"/>
              <p:nvPr/>
            </p:nvSpPr>
            <p:spPr>
              <a:xfrm>
                <a:off x="5506720" y="3026976"/>
                <a:ext cx="3794933" cy="1815882"/>
              </a:xfrm>
              <a:prstGeom prst="rect">
                <a:avLst/>
              </a:prstGeom>
              <a:noFill/>
            </p:spPr>
            <p:txBody>
              <a:bodyPr wrap="square" rtlCol="0">
                <a:spAutoFit/>
              </a:bodyPr>
              <a:lstStyle/>
              <a:p>
                <a:r>
                  <a:rPr lang="en-US" altLang="zh-TW" sz="1400" dirty="0"/>
                  <a:t>Training data: 80% data</a:t>
                </a:r>
              </a:p>
              <a:p>
                <a:r>
                  <a:rPr lang="en-US" altLang="zh-TW" sz="1400" dirty="0"/>
                  <a:t>Model:  </a:t>
                </a:r>
                <a14:m>
                  <m:oMath xmlns:m="http://schemas.openxmlformats.org/officeDocument/2006/math">
                    <m:r>
                      <a:rPr lang="en-US" altLang="zh-TW" sz="1400" i="1">
                        <a:latin typeface="Cambria Math" panose="02040503050406030204" pitchFamily="18" charset="0"/>
                      </a:rPr>
                      <m:t>𝑁𝑃𝑐𝑎𝑙𝑙</m:t>
                    </m:r>
                    <m:r>
                      <a:rPr lang="en-US" altLang="zh-TW" sz="1400" i="1">
                        <a:latin typeface="Cambria Math" panose="02040503050406030204" pitchFamily="18" charset="0"/>
                      </a:rPr>
                      <m:t>=−0.005+1.005∙(1−</m:t>
                    </m:r>
                    <m:r>
                      <a:rPr lang="en-US" altLang="zh-TW" sz="1400" i="1">
                        <a:latin typeface="Cambria Math" panose="02040503050406030204" pitchFamily="18" charset="0"/>
                      </a:rPr>
                      <m:t>𝑀𝐶𝐸</m:t>
                    </m:r>
                    <m:r>
                      <a:rPr lang="en-US" altLang="zh-TW" sz="1400" i="1">
                        <a:latin typeface="Cambria Math" panose="02040503050406030204" pitchFamily="18" charset="0"/>
                      </a:rPr>
                      <m:t>)</m:t>
                    </m:r>
                  </m:oMath>
                </a14:m>
                <a:r>
                  <a:rPr lang="zh-TW" altLang="en-US" sz="1400" dirty="0"/>
                  <a:t> </a:t>
                </a:r>
                <a:endParaRPr lang="en-US" altLang="zh-TW" sz="1400" dirty="0"/>
              </a:p>
              <a:p>
                <a14:m>
                  <m:oMath xmlns:m="http://schemas.openxmlformats.org/officeDocument/2006/math">
                    <m:sSup>
                      <m:sSupPr>
                        <m:ctrlPr>
                          <a:rPr lang="en-US" altLang="zh-TW" sz="1400" b="0" i="1" smtClean="0">
                            <a:latin typeface="Cambria Math" panose="02040503050406030204" pitchFamily="18" charset="0"/>
                          </a:rPr>
                        </m:ctrlPr>
                      </m:sSupPr>
                      <m:e>
                        <m:r>
                          <a:rPr lang="en-US" altLang="zh-TW" sz="1400" b="0" i="1" smtClean="0">
                            <a:latin typeface="Cambria Math" panose="02040503050406030204" pitchFamily="18" charset="0"/>
                          </a:rPr>
                          <m:t>𝑅</m:t>
                        </m:r>
                      </m:e>
                      <m:sup>
                        <m:r>
                          <a:rPr lang="en-US" altLang="zh-TW" sz="1400" b="0" i="1" smtClean="0">
                            <a:latin typeface="Cambria Math" panose="02040503050406030204" pitchFamily="18" charset="0"/>
                          </a:rPr>
                          <m:t>2</m:t>
                        </m:r>
                      </m:sup>
                    </m:sSup>
                  </m:oMath>
                </a14:m>
                <a:r>
                  <a:rPr lang="en-US" altLang="zh-TW" sz="1400" dirty="0"/>
                  <a:t>: 99.96%</a:t>
                </a:r>
              </a:p>
              <a:p>
                <a:endParaRPr lang="en-US" altLang="zh-TW" sz="1400" dirty="0"/>
              </a:p>
              <a:p>
                <a:r>
                  <a:rPr lang="en-US" altLang="zh-TW" sz="1400" dirty="0"/>
                  <a:t>Testing data: 20% data</a:t>
                </a:r>
              </a:p>
              <a:p>
                <a:r>
                  <a:rPr lang="en-US" altLang="zh-TW" sz="1400" dirty="0"/>
                  <a:t>MSE: 5.999574703240224e-06</a:t>
                </a:r>
              </a:p>
              <a:p>
                <a:endParaRPr lang="en-US" altLang="zh-TW" sz="1400" dirty="0"/>
              </a:p>
              <a:p>
                <a:r>
                  <a:rPr lang="en-US" altLang="zh-TW" sz="1400" dirty="0"/>
                  <a:t>It still need NP data to calculate the MCE.</a:t>
                </a:r>
                <a:endParaRPr lang="zh-TW" altLang="en-US" sz="1400" dirty="0"/>
              </a:p>
            </p:txBody>
          </p:sp>
        </mc:Choice>
        <mc:Fallback xmlns="">
          <p:sp>
            <p:nvSpPr>
              <p:cNvPr id="11" name="文字方塊 10">
                <a:extLst>
                  <a:ext uri="{FF2B5EF4-FFF2-40B4-BE49-F238E27FC236}">
                    <a16:creationId xmlns:a16="http://schemas.microsoft.com/office/drawing/2014/main" id="{4A33D927-A415-A69F-61B0-2AFC453CC9C8}"/>
                  </a:ext>
                </a:extLst>
              </p:cNvPr>
              <p:cNvSpPr txBox="1">
                <a:spLocks noRot="1" noChangeAspect="1" noMove="1" noResize="1" noEditPoints="1" noAdjustHandles="1" noChangeArrowheads="1" noChangeShapeType="1" noTextEdit="1"/>
              </p:cNvSpPr>
              <p:nvPr/>
            </p:nvSpPr>
            <p:spPr>
              <a:xfrm>
                <a:off x="5506720" y="3026976"/>
                <a:ext cx="3794933" cy="1815882"/>
              </a:xfrm>
              <a:prstGeom prst="rect">
                <a:avLst/>
              </a:prstGeom>
              <a:blipFill>
                <a:blip r:embed="rId3"/>
                <a:stretch>
                  <a:fillRect l="-482" t="-673" b="-26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795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60" name="文字方塊 59">
            <a:extLst>
              <a:ext uri="{FF2B5EF4-FFF2-40B4-BE49-F238E27FC236}">
                <a16:creationId xmlns:a16="http://schemas.microsoft.com/office/drawing/2014/main" id="{CCF7EBA0-9558-48E5-84C1-27201B29BBB0}"/>
              </a:ext>
            </a:extLst>
          </p:cNvPr>
          <p:cNvSpPr txBox="1"/>
          <p:nvPr/>
        </p:nvSpPr>
        <p:spPr>
          <a:xfrm>
            <a:off x="1038654" y="1690858"/>
            <a:ext cx="1747157" cy="369332"/>
          </a:xfrm>
          <a:prstGeom prst="rect">
            <a:avLst/>
          </a:prstGeom>
          <a:noFill/>
        </p:spPr>
        <p:txBody>
          <a:bodyPr wrap="square">
            <a:spAutoFit/>
          </a:bodyPr>
          <a:lstStyle/>
          <a:p>
            <a:pPr algn="ctr"/>
            <a:r>
              <a:rPr kumimoji="1" lang="en-US" altLang="zh-TW" dirty="0"/>
              <a:t>Call Rate</a:t>
            </a:r>
            <a:endParaRPr lang="zh-TW" altLang="en-US" dirty="0"/>
          </a:p>
        </p:txBody>
      </p:sp>
      <p:sp>
        <p:nvSpPr>
          <p:cNvPr id="3" name="矩形: 圓角 2">
            <a:extLst>
              <a:ext uri="{FF2B5EF4-FFF2-40B4-BE49-F238E27FC236}">
                <a16:creationId xmlns:a16="http://schemas.microsoft.com/office/drawing/2014/main" id="{559E8D49-776F-7278-F964-31DD9651B78E}"/>
              </a:ext>
            </a:extLst>
          </p:cNvPr>
          <p:cNvSpPr/>
          <p:nvPr/>
        </p:nvSpPr>
        <p:spPr>
          <a:xfrm>
            <a:off x="329599" y="1276725"/>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pic>
        <p:nvPicPr>
          <p:cNvPr id="8" name="圖片 7">
            <a:extLst>
              <a:ext uri="{FF2B5EF4-FFF2-40B4-BE49-F238E27FC236}">
                <a16:creationId xmlns:a16="http://schemas.microsoft.com/office/drawing/2014/main" id="{6A842DB1-1D1F-6CCB-7DE5-54D632EC67C1}"/>
              </a:ext>
            </a:extLst>
          </p:cNvPr>
          <p:cNvPicPr>
            <a:picLocks noChangeAspect="1"/>
          </p:cNvPicPr>
          <p:nvPr/>
        </p:nvPicPr>
        <p:blipFill>
          <a:blip r:embed="rId3"/>
          <a:stretch>
            <a:fillRect/>
          </a:stretch>
        </p:blipFill>
        <p:spPr>
          <a:xfrm>
            <a:off x="329599" y="2060190"/>
            <a:ext cx="3553321" cy="4210638"/>
          </a:xfrm>
          <a:prstGeom prst="rect">
            <a:avLst/>
          </a:prstGeom>
        </p:spPr>
      </p:pic>
      <p:pic>
        <p:nvPicPr>
          <p:cNvPr id="10" name="圖片 9">
            <a:extLst>
              <a:ext uri="{FF2B5EF4-FFF2-40B4-BE49-F238E27FC236}">
                <a16:creationId xmlns:a16="http://schemas.microsoft.com/office/drawing/2014/main" id="{29D6B5E2-0E81-B949-CEE9-A1D1D30F5BAE}"/>
              </a:ext>
            </a:extLst>
          </p:cNvPr>
          <p:cNvPicPr>
            <a:picLocks noChangeAspect="1"/>
          </p:cNvPicPr>
          <p:nvPr/>
        </p:nvPicPr>
        <p:blipFill>
          <a:blip r:embed="rId4"/>
          <a:stretch>
            <a:fillRect/>
          </a:stretch>
        </p:blipFill>
        <p:spPr>
          <a:xfrm>
            <a:off x="4196053" y="2787597"/>
            <a:ext cx="4719347" cy="3273569"/>
          </a:xfrm>
          <a:prstGeom prst="rect">
            <a:avLst/>
          </a:prstGeom>
        </p:spPr>
      </p:pic>
      <p:sp>
        <p:nvSpPr>
          <p:cNvPr id="11" name="文字方塊 10">
            <a:extLst>
              <a:ext uri="{FF2B5EF4-FFF2-40B4-BE49-F238E27FC236}">
                <a16:creationId xmlns:a16="http://schemas.microsoft.com/office/drawing/2014/main" id="{80570137-72C8-3ACD-C296-EA69FC736D37}"/>
              </a:ext>
            </a:extLst>
          </p:cNvPr>
          <p:cNvSpPr txBox="1"/>
          <p:nvPr/>
        </p:nvSpPr>
        <p:spPr>
          <a:xfrm>
            <a:off x="5143108" y="2392139"/>
            <a:ext cx="2825236" cy="369332"/>
          </a:xfrm>
          <a:prstGeom prst="rect">
            <a:avLst/>
          </a:prstGeom>
          <a:noFill/>
        </p:spPr>
        <p:txBody>
          <a:bodyPr wrap="square">
            <a:spAutoFit/>
          </a:bodyPr>
          <a:lstStyle/>
          <a:p>
            <a:pPr algn="ctr"/>
            <a:r>
              <a:rPr kumimoji="1" lang="en-US" altLang="zh-TW" dirty="0"/>
              <a:t>Genotype Inference Report</a:t>
            </a:r>
            <a:endParaRPr lang="zh-TW" altLang="en-US" dirty="0"/>
          </a:p>
        </p:txBody>
      </p:sp>
    </p:spTree>
    <p:extLst>
      <p:ext uri="{BB962C8B-B14F-4D97-AF65-F5344CB8AC3E}">
        <p14:creationId xmlns:p14="http://schemas.microsoft.com/office/powerpoint/2010/main" val="92662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4879" y="1434793"/>
            <a:ext cx="5590295"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1" lang="en-US" altLang="zh-TW" dirty="0"/>
              <a:t>AxiomGT1 Algo (</a:t>
            </a:r>
            <a:r>
              <a:rPr lang="en-US" altLang="zh-TW" b="0" dirty="0" err="1">
                <a:effectLst/>
                <a:latin typeface="Consolas" panose="020B0609020204030204" pitchFamily="49" charset="0"/>
              </a:rPr>
              <a:t>bayes_label</a:t>
            </a:r>
            <a:r>
              <a:rPr kumimoji="1" lang="en-US" altLang="zh-TW" dirty="0"/>
              <a:t>)</a:t>
            </a:r>
          </a:p>
          <a:p>
            <a:pPr lvl="2"/>
            <a:r>
              <a:rPr lang="en-US" altLang="zh-TW" b="0" dirty="0" err="1">
                <a:effectLst/>
                <a:latin typeface="Consolas" panose="020B0609020204030204" pitchFamily="49" charset="0"/>
              </a:rPr>
              <a:t>initialize_bins</a:t>
            </a:r>
            <a:r>
              <a:rPr lang="en-US" altLang="zh-TW" b="0" dirty="0">
                <a:effectLst/>
                <a:latin typeface="Consolas" panose="020B0609020204030204" pitchFamily="49" charset="0"/>
              </a:rPr>
              <a:t> </a:t>
            </a:r>
          </a:p>
          <a:p>
            <a:pPr marL="1080000" lvl="3" indent="0">
              <a:buNone/>
            </a:pPr>
            <a:r>
              <a:rPr lang="en-US" altLang="zh-TW" b="0" dirty="0">
                <a:effectLst/>
                <a:latin typeface="Consolas" panose="020B0609020204030204" pitchFamily="49" charset="0"/>
              </a:rPr>
              <a:t>(x -&gt; bins domain)</a:t>
            </a:r>
          </a:p>
          <a:p>
            <a:pPr lvl="2"/>
            <a:r>
              <a:rPr lang="en-US" altLang="zh-TW" b="0" dirty="0" err="1">
                <a:solidFill>
                  <a:schemeClr val="accent2">
                    <a:lumMod val="75000"/>
                  </a:schemeClr>
                </a:solidFill>
                <a:effectLst/>
                <a:latin typeface="Consolas" panose="020B0609020204030204" pitchFamily="49" charset="0"/>
              </a:rPr>
              <a:t>Integratebrlmmoverlabelings</a:t>
            </a:r>
            <a:r>
              <a:rPr lang="en-US" altLang="zh-TW" b="0" dirty="0">
                <a:solidFill>
                  <a:schemeClr val="accent2">
                    <a:lumMod val="75000"/>
                  </a:schemeClr>
                </a:solidFill>
                <a:effectLst/>
                <a:latin typeface="Consolas" panose="020B0609020204030204" pitchFamily="49" charset="0"/>
              </a:rPr>
              <a:t> (bins domain)</a:t>
            </a:r>
          </a:p>
          <a:p>
            <a:pPr lvl="2"/>
            <a:r>
              <a:rPr lang="en-US" altLang="zh-TW" b="0" dirty="0" err="1">
                <a:solidFill>
                  <a:schemeClr val="accent2">
                    <a:lumMod val="75000"/>
                  </a:schemeClr>
                </a:solidFill>
                <a:effectLst/>
                <a:latin typeface="Consolas" panose="020B0609020204030204" pitchFamily="49" charset="0"/>
              </a:rPr>
              <a:t>labels_two_posterior</a:t>
            </a:r>
            <a:r>
              <a:rPr lang="en-US" altLang="zh-TW" dirty="0">
                <a:solidFill>
                  <a:schemeClr val="accent2">
                    <a:lumMod val="75000"/>
                  </a:schemeClr>
                </a:solidFill>
                <a:latin typeface="Consolas" panose="020B0609020204030204" pitchFamily="49" charset="0"/>
              </a:rPr>
              <a:t> </a:t>
            </a:r>
          </a:p>
          <a:p>
            <a:pPr marL="1080000" lvl="3" indent="0">
              <a:buNone/>
            </a:pPr>
            <a:r>
              <a:rPr lang="en-US" altLang="zh-TW" dirty="0">
                <a:solidFill>
                  <a:schemeClr val="accent2">
                    <a:lumMod val="75000"/>
                  </a:schemeClr>
                </a:solidFill>
                <a:latin typeface="Consolas" panose="020B0609020204030204" pitchFamily="49" charset="0"/>
              </a:rPr>
              <a:t>(bins domain)</a:t>
            </a:r>
            <a:endParaRPr lang="en-US" altLang="zh-TW" b="0" dirty="0">
              <a:solidFill>
                <a:schemeClr val="accent2">
                  <a:lumMod val="75000"/>
                </a:schemeClr>
              </a:solidFill>
              <a:effectLst/>
              <a:latin typeface="Consolas" panose="020B0609020204030204" pitchFamily="49" charset="0"/>
            </a:endParaRPr>
          </a:p>
          <a:p>
            <a:pPr lvl="2"/>
            <a:r>
              <a:rPr lang="en-US" altLang="zh-TW" b="0" dirty="0" err="1">
                <a:effectLst/>
                <a:latin typeface="Consolas" panose="020B0609020204030204" pitchFamily="49" charset="0"/>
              </a:rPr>
              <a:t>make_two_calls</a:t>
            </a:r>
            <a:endParaRPr lang="en-US" altLang="zh-TW" b="0" dirty="0">
              <a:effectLst/>
              <a:latin typeface="Consolas" panose="020B0609020204030204" pitchFamily="49" charset="0"/>
            </a:endParaRPr>
          </a:p>
          <a:p>
            <a:pPr marL="1080000" lvl="3" indent="0">
              <a:buNone/>
            </a:pPr>
            <a:r>
              <a:rPr lang="en-US" altLang="zh-TW" dirty="0">
                <a:latin typeface="Consolas" panose="020B0609020204030204" pitchFamily="49" charset="0"/>
              </a:rPr>
              <a:t>(bins domain params results </a:t>
            </a:r>
          </a:p>
          <a:p>
            <a:pPr marL="1080000" lvl="3" indent="0">
              <a:buNone/>
            </a:pPr>
            <a:r>
              <a:rPr lang="en-US" altLang="zh-TW" dirty="0">
                <a:latin typeface="Consolas" panose="020B0609020204030204" pitchFamily="49" charset="0"/>
              </a:rPr>
              <a:t>-&gt; x calls)</a:t>
            </a:r>
            <a:endParaRPr lang="en-US" altLang="zh-TW" b="0" dirty="0">
              <a:effectLst/>
              <a:latin typeface="Consolas" panose="020B0609020204030204" pitchFamily="49" charset="0"/>
            </a:endParaRPr>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13" name="標題 1">
            <a:extLst>
              <a:ext uri="{FF2B5EF4-FFF2-40B4-BE49-F238E27FC236}">
                <a16:creationId xmlns:a16="http://schemas.microsoft.com/office/drawing/2014/main" id="{F0B55B84-828B-AABB-CAAC-0B30F275B3DD}"/>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560556308"/>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369596</TotalTime>
  <Words>7714</Words>
  <Application>Microsoft Office PowerPoint</Application>
  <PresentationFormat>如螢幕大小 (4:3)</PresentationFormat>
  <Paragraphs>1435</Paragraphs>
  <Slides>76</Slides>
  <Notes>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76</vt:i4>
      </vt:variant>
    </vt:vector>
  </HeadingPairs>
  <TitlesOfParts>
    <vt:vector size="85" baseType="lpstr">
      <vt:lpstr>新細明體</vt:lpstr>
      <vt:lpstr>Arial</vt:lpstr>
      <vt:lpstr>Bahnschrift SemiLight</vt:lpstr>
      <vt:lpstr>Calibri</vt:lpstr>
      <vt:lpstr>Cambria Math</vt:lpstr>
      <vt:lpstr>Consolas</vt:lpstr>
      <vt:lpstr>Lucida Console</vt:lpstr>
      <vt:lpstr>Wingdings</vt:lpstr>
      <vt:lpstr>Centrillion</vt:lpstr>
      <vt:lpstr>References</vt:lpstr>
      <vt:lpstr>Bioinformatics Analysis – Genotyping (GT), APT, CPT</vt:lpstr>
      <vt:lpstr>Genotyping Analysis Development and Deployment</vt:lpstr>
      <vt:lpstr>Gaussian Mixture Model (GMM)</vt:lpstr>
      <vt:lpstr>Bayesian Gaussian Mixture Model</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Other Genotyping Models  Research and Development</vt:lpstr>
      <vt:lpstr>Progress Report and Future Work</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Intensity Extraction and Data collecting Software –  Summit Grid Review, Improve &amp; Evaluate</vt:lpstr>
      <vt:lpstr>Gridding Development</vt:lpstr>
      <vt:lpstr>Gridding Development</vt:lpstr>
      <vt:lpstr>Gridding Development</vt:lpstr>
      <vt:lpstr>Gridding Development</vt:lpstr>
      <vt:lpstr>Gridding Development</vt:lpstr>
      <vt:lpstr>Performance for New Gridding Software</vt:lpstr>
      <vt:lpstr>Performance for New Gridding Software</vt:lpstr>
      <vt:lpstr>Performance for New Gridding Software</vt:lpstr>
      <vt:lpstr>Performance for New Gridding Software</vt:lpstr>
      <vt:lpstr>Sampling Distribution for Different Chip Scan Mode</vt:lpstr>
      <vt:lpstr>Sampling Distribution for Different Chip Scan Mode</vt:lpstr>
      <vt:lpstr>Sampling Distribution for Different Chip Scan Mode</vt:lpstr>
      <vt:lpstr>Sampling Distribution for Different Chip Scan Mode</vt:lpstr>
      <vt:lpstr>Statistical Conclusion from Experiments Results</vt:lpstr>
      <vt:lpstr>Statistical Conclusion from Experiments Results</vt:lpstr>
      <vt:lpstr>Signal Intensity Extraction Techniques Comparison</vt:lpstr>
      <vt:lpstr>Signal Intensity Extraction Techniques Comparison</vt:lpstr>
      <vt:lpstr>Signal Intensity Extraction Techniques Comparison</vt:lpstr>
      <vt:lpstr>Normal Gamma Background Correction &amp; Data Preprocess</vt:lpstr>
      <vt:lpstr>Model Background and Introduction</vt:lpstr>
      <vt:lpstr>Methods and Materials</vt:lpstr>
      <vt:lpstr>Methods and Materials</vt:lpstr>
      <vt:lpstr>Methods and Materials</vt:lpstr>
      <vt:lpstr>Methods and Materials</vt:lpstr>
      <vt:lpstr>Performance on the Real Data</vt:lpstr>
      <vt:lpstr>Performance on the Real Data</vt:lpstr>
      <vt:lpstr>Data Preprocess</vt:lpstr>
      <vt:lpstr>Data Preprocess</vt:lpstr>
      <vt:lpstr>Data Preprocess</vt:lpstr>
      <vt:lpstr>Chip QC and NPcall Analyzer</vt:lpstr>
      <vt:lpstr>Summit.NPCallAnalyzer</vt:lpstr>
      <vt:lpstr>Summit.NPCallAnalyzer</vt:lpstr>
      <vt:lpstr>Summit.NPCallAnalyzer</vt:lpstr>
      <vt:lpstr>Banff chip QC – Violin Plot </vt:lpstr>
      <vt:lpstr>Banff chip QC – Heatmap </vt:lpstr>
      <vt:lpstr>Banff chip QC – Marker Raw Data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Jeff Ho(何奇軒)</cp:lastModifiedBy>
  <cp:revision>2089</cp:revision>
  <dcterms:created xsi:type="dcterms:W3CDTF">2020-12-11T02:23:44Z</dcterms:created>
  <dcterms:modified xsi:type="dcterms:W3CDTF">2024-01-12T03:18:22Z</dcterms:modified>
</cp:coreProperties>
</file>